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44.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4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6.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4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4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5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5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5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55.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5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5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5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73"/>
  </p:notesMasterIdLst>
  <p:handoutMasterIdLst>
    <p:handoutMasterId r:id="rId74"/>
  </p:handoutMasterIdLst>
  <p:sldIdLst>
    <p:sldId id="970" r:id="rId60"/>
    <p:sldId id="1125" r:id="rId61"/>
    <p:sldId id="1126" r:id="rId62"/>
    <p:sldId id="1109" r:id="rId63"/>
    <p:sldId id="1128" r:id="rId64"/>
    <p:sldId id="1129" r:id="rId65"/>
    <p:sldId id="1131" r:id="rId66"/>
    <p:sldId id="1132" r:id="rId67"/>
    <p:sldId id="1130" r:id="rId68"/>
    <p:sldId id="1134" r:id="rId69"/>
    <p:sldId id="1135" r:id="rId70"/>
    <p:sldId id="1136" r:id="rId71"/>
    <p:sldId id="1137" r:id="rId72"/>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B30000"/>
    <a:srgbClr val="CCECFF"/>
    <a:srgbClr val="FF00FF"/>
    <a:srgbClr val="BEE396"/>
    <a:srgbClr val="FFAE0D"/>
    <a:srgbClr val="99CCFF"/>
    <a:srgbClr val="CCFF99"/>
    <a:srgbClr val="6699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9" autoAdjust="0"/>
    <p:restoredTop sz="63587" autoAdjust="0"/>
  </p:normalViewPr>
  <p:slideViewPr>
    <p:cSldViewPr showGuides="1">
      <p:cViewPr>
        <p:scale>
          <a:sx n="44" d="100"/>
          <a:sy n="44" d="100"/>
        </p:scale>
        <p:origin x="932" y="44"/>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4.xml"/><Relationship Id="rId68" Type="http://schemas.openxmlformats.org/officeDocument/2006/relationships/slide" Target="slides/slide9.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 Target="slides/slide7.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5.xml"/><Relationship Id="rId69" Type="http://schemas.openxmlformats.org/officeDocument/2006/relationships/slide" Target="slides/slide1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 Target="slides/slide8.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3.xml"/><Relationship Id="rId70" Type="http://schemas.openxmlformats.org/officeDocument/2006/relationships/slide" Target="slides/slide11.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slide" Target="slides/slide6.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12.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2019/7/17</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2019/7/17</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10</a:t>
            </a:fld>
            <a:endParaRPr lang="zh-CN" altLang="en-US" dirty="0"/>
          </a:p>
        </p:txBody>
      </p:sp>
    </p:spTree>
    <p:extLst>
      <p:ext uri="{BB962C8B-B14F-4D97-AF65-F5344CB8AC3E}">
        <p14:creationId xmlns:p14="http://schemas.microsoft.com/office/powerpoint/2010/main" val="403314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11</a:t>
            </a:fld>
            <a:endParaRPr lang="zh-CN" altLang="en-US" dirty="0"/>
          </a:p>
        </p:txBody>
      </p:sp>
    </p:spTree>
    <p:extLst>
      <p:ext uri="{BB962C8B-B14F-4D97-AF65-F5344CB8AC3E}">
        <p14:creationId xmlns:p14="http://schemas.microsoft.com/office/powerpoint/2010/main" val="2247943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Justify that I did not focus much on learning, it would be useful to tune this network and then compare it</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12</a:t>
            </a:fld>
            <a:endParaRPr lang="zh-CN" altLang="en-US" dirty="0"/>
          </a:p>
        </p:txBody>
      </p:sp>
    </p:spTree>
    <p:extLst>
      <p:ext uri="{BB962C8B-B14F-4D97-AF65-F5344CB8AC3E}">
        <p14:creationId xmlns:p14="http://schemas.microsoft.com/office/powerpoint/2010/main" val="931391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13</a:t>
            </a:fld>
            <a:endParaRPr lang="zh-CN" altLang="en-US" dirty="0"/>
          </a:p>
        </p:txBody>
      </p:sp>
    </p:spTree>
    <p:extLst>
      <p:ext uri="{BB962C8B-B14F-4D97-AF65-F5344CB8AC3E}">
        <p14:creationId xmlns:p14="http://schemas.microsoft.com/office/powerpoint/2010/main" val="3034987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Remind you that problem statement is: is it feasible to estimate </a:t>
            </a:r>
            <a:r>
              <a:rPr lang="en-US" altLang="zh-CN" baseline="0" dirty="0" err="1" smtClean="0"/>
              <a:t>QoS</a:t>
            </a:r>
            <a:r>
              <a:rPr lang="en-US" altLang="zh-CN" baseline="0" dirty="0" smtClean="0"/>
              <a:t> metrics applying machine learning?</a:t>
            </a:r>
          </a:p>
          <a:p>
            <a:r>
              <a:rPr lang="en-US" altLang="zh-CN" baseline="0" dirty="0" smtClean="0"/>
              <a:t>Our attempt: answer this question, comparing it with </a:t>
            </a:r>
            <a:r>
              <a:rPr lang="en-US" altLang="zh-CN" baseline="0" dirty="0" err="1" smtClean="0"/>
              <a:t>SoA</a:t>
            </a:r>
            <a:r>
              <a:rPr lang="en-US" altLang="zh-CN" baseline="0" dirty="0" smtClean="0"/>
              <a:t> techniques and trying to adapt ML </a:t>
            </a:r>
            <a:r>
              <a:rPr lang="en-US" altLang="zh-CN" baseline="0" dirty="0" err="1" smtClean="0"/>
              <a:t>SoA</a:t>
            </a:r>
            <a:r>
              <a:rPr lang="en-US" altLang="zh-CN" baseline="0" dirty="0" smtClean="0"/>
              <a:t> techniques (guess: DL is better)</a:t>
            </a:r>
          </a:p>
          <a:p>
            <a:r>
              <a:rPr lang="en-US" altLang="zh-CN" baseline="0" dirty="0" smtClean="0"/>
              <a:t>Criticalities:</a:t>
            </a:r>
          </a:p>
          <a:p>
            <a:pPr marL="171450" indent="-171450">
              <a:buFontTx/>
              <a:buChar char="-"/>
            </a:pPr>
            <a:r>
              <a:rPr lang="en-US" altLang="zh-CN" b="1" baseline="0" dirty="0" smtClean="0"/>
              <a:t>Complex relation </a:t>
            </a:r>
            <a:r>
              <a:rPr lang="en-US" altLang="zh-CN" baseline="0" dirty="0" smtClean="0"/>
              <a:t>between </a:t>
            </a:r>
            <a:r>
              <a:rPr lang="en-US" altLang="zh-CN" baseline="0" dirty="0" err="1" smtClean="0"/>
              <a:t>QoS</a:t>
            </a:r>
            <a:r>
              <a:rPr lang="en-US" altLang="zh-CN" baseline="0" dirty="0" smtClean="0"/>
              <a:t> metrics and lot of features</a:t>
            </a:r>
          </a:p>
          <a:p>
            <a:pPr marL="171450" indent="-171450">
              <a:buFontTx/>
              <a:buChar char="-"/>
            </a:pPr>
            <a:r>
              <a:rPr lang="en-US" altLang="zh-CN" b="1" baseline="0" dirty="0" smtClean="0"/>
              <a:t>Not easy to represent:</a:t>
            </a:r>
            <a:r>
              <a:rPr lang="en-US" altLang="zh-CN" baseline="0" dirty="0" smtClean="0"/>
              <a:t> When applying ML you need to represent features in a useful way for learning, providing the right information the feature should give. Nevertheless, you must consider recurrent problems (overfitting, performances, …)</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30022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ltLang="zh-CN" baseline="0" dirty="0" smtClean="0"/>
              <a:t>28/05:</a:t>
            </a:r>
          </a:p>
          <a:p>
            <a:pPr marL="171450" indent="-171450">
              <a:buFontTx/>
              <a:buChar char="-"/>
            </a:pPr>
            <a:r>
              <a:rPr lang="en-US" altLang="zh-CN" baseline="0" dirty="0" err="1" smtClean="0"/>
              <a:t>SoA</a:t>
            </a:r>
            <a:endParaRPr lang="en-US" altLang="zh-CN" baseline="0" dirty="0" smtClean="0"/>
          </a:p>
          <a:p>
            <a:pPr marL="171450" indent="-171450">
              <a:buFontTx/>
              <a:buChar char="-"/>
            </a:pPr>
            <a:r>
              <a:rPr lang="en-US" altLang="zh-CN" baseline="0" dirty="0" smtClean="0"/>
              <a:t>Analysis of their datasets</a:t>
            </a:r>
          </a:p>
          <a:p>
            <a:pPr marL="171450" indent="-171450">
              <a:buFontTx/>
              <a:buChar char="-"/>
            </a:pPr>
            <a:r>
              <a:rPr lang="en-US" altLang="zh-CN" baseline="0" dirty="0" smtClean="0"/>
              <a:t>Implementation of model in Understanding NN</a:t>
            </a:r>
          </a:p>
          <a:p>
            <a:pPr marL="171450" indent="-171450">
              <a:buFontTx/>
              <a:buChar char="-"/>
            </a:pPr>
            <a:r>
              <a:rPr lang="en-US" altLang="zh-CN" baseline="0" dirty="0" smtClean="0"/>
              <a:t>Our efforts:</a:t>
            </a:r>
          </a:p>
          <a:p>
            <a:pPr marL="628650" lvl="1" indent="-171450">
              <a:buFontTx/>
              <a:buChar char="-"/>
            </a:pPr>
            <a:r>
              <a:rPr lang="en-US" altLang="zh-CN" baseline="0" dirty="0" smtClean="0"/>
              <a:t>Improve data</a:t>
            </a:r>
          </a:p>
          <a:p>
            <a:pPr marL="628650" lvl="1" indent="-171450">
              <a:buFontTx/>
              <a:buChar char="-"/>
            </a:pPr>
            <a:r>
              <a:rPr lang="en-US" altLang="zh-CN" baseline="0" dirty="0" smtClean="0"/>
              <a:t>Improve model. Among proposals: apply GCN, Graph Neural Network, mix </a:t>
            </a:r>
            <a:r>
              <a:rPr lang="en-US" altLang="zh-CN" baseline="0" dirty="0" err="1" smtClean="0"/>
              <a:t>RouteNet</a:t>
            </a:r>
            <a:r>
              <a:rPr lang="en-US" altLang="zh-CN" baseline="0" dirty="0" smtClean="0"/>
              <a:t> and </a:t>
            </a:r>
            <a:r>
              <a:rPr lang="en-US" altLang="zh-CN" baseline="0" dirty="0" err="1" smtClean="0"/>
              <a:t>DeepQ</a:t>
            </a:r>
            <a:r>
              <a:rPr lang="en-US" altLang="zh-CN" baseline="0" dirty="0" smtClean="0"/>
              <a:t>, understand criticalities of </a:t>
            </a:r>
            <a:r>
              <a:rPr lang="en-US" altLang="zh-CN" baseline="0" dirty="0" err="1" smtClean="0"/>
              <a:t>RouteNet</a:t>
            </a:r>
            <a:r>
              <a:rPr lang="en-US" altLang="zh-CN" baseline="0" dirty="0" smtClean="0"/>
              <a:t> where it is not clear</a:t>
            </a:r>
          </a:p>
          <a:p>
            <a:pPr marL="0" lvl="0" indent="0">
              <a:buFontTx/>
              <a:buNone/>
            </a:pPr>
            <a:r>
              <a:rPr lang="en-US" altLang="zh-CN" baseline="0" dirty="0" smtClean="0"/>
              <a:t>17/07</a:t>
            </a:r>
          </a:p>
          <a:p>
            <a:pPr marL="171450" lvl="0" indent="-171450">
              <a:buFontTx/>
              <a:buChar char="-"/>
            </a:pPr>
            <a:r>
              <a:rPr lang="en-US" altLang="zh-CN" baseline="0" dirty="0" smtClean="0"/>
              <a:t>Simulations -&gt; hard focus to provide hints for future works and to ask for suggestions</a:t>
            </a:r>
          </a:p>
          <a:p>
            <a:pPr marL="628650" lvl="1" indent="-171450">
              <a:buFontTx/>
              <a:buChar char="-"/>
            </a:pPr>
            <a:r>
              <a:rPr lang="en-US" altLang="zh-CN" baseline="0" dirty="0" smtClean="0"/>
              <a:t>Description of goal</a:t>
            </a:r>
          </a:p>
          <a:p>
            <a:pPr marL="628650" lvl="1" indent="-171450">
              <a:buFontTx/>
              <a:buChar char="-"/>
            </a:pPr>
            <a:r>
              <a:rPr lang="en-US" altLang="zh-CN" baseline="0" dirty="0" smtClean="0"/>
              <a:t>Identification of targets and features</a:t>
            </a:r>
          </a:p>
          <a:p>
            <a:pPr marL="1085850" lvl="2" indent="-171450">
              <a:buFontTx/>
              <a:buChar char="-"/>
            </a:pPr>
            <a:r>
              <a:rPr lang="en-US" altLang="zh-CN" baseline="0" dirty="0" smtClean="0"/>
              <a:t>Further work: adapt those in learning and understand which are relevant when estimating</a:t>
            </a:r>
          </a:p>
          <a:p>
            <a:pPr marL="628650" lvl="1" indent="-171450">
              <a:buFontTx/>
              <a:buChar char="-"/>
            </a:pPr>
            <a:r>
              <a:rPr lang="en-US" altLang="zh-CN" baseline="0" dirty="0" smtClean="0"/>
              <a:t>Final implementation</a:t>
            </a:r>
          </a:p>
          <a:p>
            <a:pPr marL="171450" lvl="0" indent="-171450">
              <a:buFontTx/>
              <a:buChar char="-"/>
            </a:pPr>
            <a:r>
              <a:rPr lang="en-US" altLang="zh-CN" baseline="0" dirty="0" smtClean="0"/>
              <a:t>Learning</a:t>
            </a:r>
          </a:p>
          <a:p>
            <a:pPr marL="628650" lvl="1" indent="-171450">
              <a:buFontTx/>
              <a:buChar char="-"/>
            </a:pPr>
            <a:r>
              <a:rPr lang="en-US" altLang="zh-CN" baseline="0" dirty="0" smtClean="0"/>
              <a:t>Application of NN as did on their dataset to </a:t>
            </a:r>
          </a:p>
          <a:p>
            <a:pPr marL="1085850" lvl="2" indent="-171450">
              <a:buFontTx/>
              <a:buChar char="-"/>
            </a:pPr>
            <a:r>
              <a:rPr lang="en-US" altLang="zh-CN" baseline="0" dirty="0" smtClean="0"/>
              <a:t>understand effectiveness = generalization when learning from training and test</a:t>
            </a:r>
          </a:p>
          <a:p>
            <a:pPr marL="1085850" lvl="2" indent="-171450">
              <a:buFontTx/>
              <a:buChar char="-"/>
            </a:pPr>
            <a:r>
              <a:rPr lang="en-US" altLang="zh-CN" baseline="0" dirty="0" smtClean="0"/>
              <a:t>Compare behavior with previous approach to understand quality of data (not final)</a:t>
            </a:r>
          </a:p>
          <a:p>
            <a:pPr marL="628650" lvl="1" indent="-171450">
              <a:buFontTx/>
              <a:buChar char="-"/>
            </a:pPr>
            <a:endParaRPr lang="en-US" altLang="zh-CN" baseline="0" dirty="0" smtClean="0"/>
          </a:p>
          <a:p>
            <a:r>
              <a:rPr lang="en-US" altLang="zh-CN" baseline="0" dirty="0" smtClean="0"/>
              <a:t>Distinction </a:t>
            </a:r>
            <a:r>
              <a:rPr lang="en-US" altLang="zh-CN" baseline="0" dirty="0" smtClean="0"/>
              <a:t>between topology and link </a:t>
            </a:r>
            <a:r>
              <a:rPr lang="en-US" altLang="zh-CN" baseline="0" dirty="0" smtClean="0"/>
              <a:t>properties</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2782795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Description</a:t>
            </a:r>
            <a:r>
              <a:rPr lang="en-US" baseline="0" dirty="0" smtClean="0"/>
              <a:t> of goal</a:t>
            </a:r>
          </a:p>
          <a:p>
            <a:pPr marL="171450" indent="-171450">
              <a:buFontTx/>
              <a:buChar char="-"/>
            </a:pPr>
            <a:r>
              <a:rPr lang="en-US" baseline="0" dirty="0" smtClean="0"/>
              <a:t>Description of regimes</a:t>
            </a:r>
          </a:p>
          <a:p>
            <a:pPr marL="171450" indent="-171450">
              <a:buFontTx/>
              <a:buChar char="-"/>
            </a:pPr>
            <a:r>
              <a:rPr lang="en-US" baseline="0" dirty="0" smtClean="0"/>
              <a:t>Description of space of exploration -&gt; features to generate different datasets</a:t>
            </a:r>
          </a:p>
          <a:p>
            <a:pPr marL="628650" lvl="1" indent="-171450">
              <a:buFontTx/>
              <a:buChar char="-"/>
            </a:pPr>
            <a:r>
              <a:rPr lang="en-US" baseline="0" dirty="0" smtClean="0"/>
              <a:t>Fix properties</a:t>
            </a:r>
          </a:p>
          <a:p>
            <a:pPr marL="628650" lvl="1" indent="-171450">
              <a:buFontTx/>
              <a:buChar char="-"/>
            </a:pPr>
            <a:r>
              <a:rPr lang="en-US" baseline="0" dirty="0" smtClean="0"/>
              <a:t>Vary for same properties 3 regimes -&gt; enough randomness induced when generating more simulations, this approach allows us also to compare the three regimes</a:t>
            </a:r>
          </a:p>
          <a:p>
            <a:pPr marL="171450" lvl="0" indent="-171450">
              <a:buFontTx/>
              <a:buChar char="-"/>
            </a:pPr>
            <a:r>
              <a:rPr lang="en-US" baseline="0" dirty="0" smtClean="0"/>
              <a:t>Implementation</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3849447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1651437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CN" baseline="0" dirty="0" smtClean="0"/>
              <a:t>How </a:t>
            </a:r>
            <a:r>
              <a:rPr lang="en-US" altLang="zh-CN" baseline="0" dirty="0" err="1" smtClean="0"/>
              <a:t>generate_simulations</a:t>
            </a:r>
            <a:r>
              <a:rPr lang="en-US" altLang="zh-CN" baseline="0" dirty="0" smtClean="0"/>
              <a:t> is linked with simulation.cc: concept of </a:t>
            </a:r>
            <a:r>
              <a:rPr lang="en-US" altLang="zh-CN" b="1" baseline="0" dirty="0" smtClean="0"/>
              <a:t>environment</a:t>
            </a:r>
          </a:p>
          <a:p>
            <a:pPr marL="171450" indent="-171450">
              <a:buFontTx/>
              <a:buChar char="-"/>
            </a:pPr>
            <a:r>
              <a:rPr lang="en-US" altLang="zh-CN" baseline="0" dirty="0" smtClean="0"/>
              <a:t>Utilization of ns3, output as trace files</a:t>
            </a:r>
          </a:p>
          <a:p>
            <a:pPr marL="171450" indent="-171450">
              <a:buFontTx/>
              <a:buChar char="-"/>
            </a:pPr>
            <a:r>
              <a:rPr lang="en-US" altLang="zh-CN" baseline="0" dirty="0" smtClean="0"/>
              <a:t>Details on traffic</a:t>
            </a:r>
          </a:p>
          <a:p>
            <a:pPr marL="628650" lvl="1" indent="-171450">
              <a:buFontTx/>
              <a:buChar char="-"/>
            </a:pPr>
            <a:r>
              <a:rPr lang="en-US" altLang="zh-CN" baseline="0" dirty="0" smtClean="0"/>
              <a:t>TCP</a:t>
            </a:r>
          </a:p>
          <a:p>
            <a:pPr marL="628650" lvl="1" indent="-171450">
              <a:buFontTx/>
              <a:buChar char="-"/>
            </a:pPr>
            <a:r>
              <a:rPr lang="en-US" altLang="zh-CN" baseline="0" dirty="0" smtClean="0"/>
              <a:t>UDP</a:t>
            </a:r>
          </a:p>
          <a:p>
            <a:pPr marL="628650" lvl="1" indent="-171450">
              <a:buFontTx/>
              <a:buChar char="-"/>
            </a:pPr>
            <a:r>
              <a:rPr lang="en-US" altLang="zh-CN" baseline="0" dirty="0" smtClean="0"/>
              <a:t>What led us to this</a:t>
            </a:r>
          </a:p>
          <a:p>
            <a:pPr marL="1085850" lvl="2" indent="-171450">
              <a:buFontTx/>
              <a:buChar char="-"/>
            </a:pPr>
            <a:r>
              <a:rPr lang="en-US" altLang="zh-CN" baseline="0" dirty="0" smtClean="0"/>
              <a:t>Comparison of applications: </a:t>
            </a:r>
            <a:r>
              <a:rPr lang="en-US" altLang="zh-CN" baseline="0" dirty="0" smtClean="0"/>
              <a:t>made by drawing the distribution of targets and </a:t>
            </a:r>
            <a:r>
              <a:rPr lang="en-US" altLang="zh-CN" baseline="0" dirty="0" smtClean="0"/>
              <a:t>features</a:t>
            </a:r>
          </a:p>
          <a:p>
            <a:pPr marL="171450" lvl="0" indent="-171450">
              <a:buFontTx/>
              <a:buChar char="-"/>
            </a:pPr>
            <a:r>
              <a:rPr lang="en-US" altLang="zh-CN" baseline="0" dirty="0" smtClean="0"/>
              <a:t>Need to have clear idea of identified features and targets before understanding how simulation works</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6</a:t>
            </a:fld>
            <a:endParaRPr lang="zh-CN" altLang="en-US" dirty="0"/>
          </a:p>
        </p:txBody>
      </p:sp>
    </p:spTree>
    <p:extLst>
      <p:ext uri="{BB962C8B-B14F-4D97-AF65-F5344CB8AC3E}">
        <p14:creationId xmlns:p14="http://schemas.microsoft.com/office/powerpoint/2010/main" val="312524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CN" baseline="0" dirty="0" smtClean="0"/>
              <a:t>Description of datasets: </a:t>
            </a:r>
            <a:r>
              <a:rPr lang="en-US" altLang="zh-CN" b="1" baseline="0" dirty="0" smtClean="0"/>
              <a:t>targets</a:t>
            </a:r>
          </a:p>
          <a:p>
            <a:pPr marL="171450" indent="-171450">
              <a:buFontTx/>
              <a:buChar char="-"/>
            </a:pPr>
            <a:r>
              <a:rPr lang="en-US" altLang="zh-CN" b="0" baseline="0" dirty="0" smtClean="0"/>
              <a:t>Details on metrics used to measure delay</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7</a:t>
            </a:fld>
            <a:endParaRPr lang="zh-CN" altLang="en-US" dirty="0"/>
          </a:p>
        </p:txBody>
      </p:sp>
    </p:spTree>
    <p:extLst>
      <p:ext uri="{BB962C8B-B14F-4D97-AF65-F5344CB8AC3E}">
        <p14:creationId xmlns:p14="http://schemas.microsoft.com/office/powerpoint/2010/main" val="15226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CN" baseline="0" dirty="0" smtClean="0"/>
              <a:t>Description of datasets: potential </a:t>
            </a:r>
            <a:r>
              <a:rPr lang="en-US" altLang="zh-CN" b="1" baseline="0" dirty="0" smtClean="0"/>
              <a:t>features</a:t>
            </a:r>
            <a:endParaRPr lang="en-US" altLang="zh-CN" b="0" baseline="0" dirty="0" smtClean="0"/>
          </a:p>
          <a:p>
            <a:pPr marL="171450" indent="-171450">
              <a:buFontTx/>
              <a:buChar char="-"/>
            </a:pPr>
            <a:r>
              <a:rPr lang="en-US" altLang="zh-CN" b="0" baseline="0" dirty="0" smtClean="0"/>
              <a:t>Build datasets by averaging over the period. How I do that it depends on the feature/target</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8</a:t>
            </a:fld>
            <a:endParaRPr lang="zh-CN" altLang="en-US" dirty="0"/>
          </a:p>
        </p:txBody>
      </p:sp>
    </p:spTree>
    <p:extLst>
      <p:ext uri="{BB962C8B-B14F-4D97-AF65-F5344CB8AC3E}">
        <p14:creationId xmlns:p14="http://schemas.microsoft.com/office/powerpoint/2010/main" val="227179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CN" baseline="0" dirty="0" smtClean="0"/>
              <a:t>Now that you have clearer idea of datasets, these are the 7 output files that allow to build the datasets. </a:t>
            </a:r>
          </a:p>
          <a:p>
            <a:pPr marL="628650" lvl="1" indent="-171450">
              <a:buFontTx/>
              <a:buChar char="-"/>
            </a:pPr>
            <a:r>
              <a:rPr lang="en-US" altLang="zh-CN" baseline="0" dirty="0" smtClean="0"/>
              <a:t>On the slide there are details on the trace sources used in ns3 to trace the data</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9</a:t>
            </a:fld>
            <a:endParaRPr lang="zh-CN" altLang="en-US" dirty="0"/>
          </a:p>
        </p:txBody>
      </p:sp>
    </p:spTree>
    <p:extLst>
      <p:ext uri="{BB962C8B-B14F-4D97-AF65-F5344CB8AC3E}">
        <p14:creationId xmlns:p14="http://schemas.microsoft.com/office/powerpoint/2010/main" val="3020558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7/17/2019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2019/7/17</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2019/7/17</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2019/7/17</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2019/7/17</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2019/7/17</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7/17/2019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2019/7/17</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2019/7/17</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7/17/2019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7/17/2019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17/07/2019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17/07/2019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17/07/2019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29.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3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heme" Target="../theme/theme45.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image" Target="../media/image15.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15.pn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image" Target="../media/image21.png"/><Relationship Id="rId5" Type="http://schemas.openxmlformats.org/officeDocument/2006/relationships/slideLayout" Target="../slideLayouts/slideLayout247.xml"/><Relationship Id="rId10" Type="http://schemas.openxmlformats.org/officeDocument/2006/relationships/theme" Target="../theme/theme46.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image" Target="../media/image32.jpeg"/><Relationship Id="rId4" Type="http://schemas.openxmlformats.org/officeDocument/2006/relationships/slideLayout" Target="../slideLayouts/slideLayout255.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2.xml"/><Relationship Id="rId7" Type="http://schemas.openxmlformats.org/officeDocument/2006/relationships/theme" Target="../theme/theme48.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10" Type="http://schemas.openxmlformats.org/officeDocument/2006/relationships/image" Target="../media/image37.png"/><Relationship Id="rId4" Type="http://schemas.openxmlformats.org/officeDocument/2006/relationships/slideLayout" Target="../slideLayouts/slideLayout263.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8.xml"/><Relationship Id="rId7" Type="http://schemas.openxmlformats.org/officeDocument/2006/relationships/image" Target="../media/image15.png"/><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6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50.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image" Target="../media/image15.png"/><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14.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4.xml"/><Relationship Id="rId7" Type="http://schemas.openxmlformats.org/officeDocument/2006/relationships/image" Target="../media/image15.png"/><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5.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8.xml"/><Relationship Id="rId7" Type="http://schemas.openxmlformats.org/officeDocument/2006/relationships/theme" Target="../theme/theme52.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5" Type="http://schemas.openxmlformats.org/officeDocument/2006/relationships/slideLayout" Target="../slideLayouts/slideLayout290.xml"/><Relationship Id="rId4" Type="http://schemas.openxmlformats.org/officeDocument/2006/relationships/slideLayout" Target="../slideLayouts/slideLayout289.xml"/><Relationship Id="rId9" Type="http://schemas.openxmlformats.org/officeDocument/2006/relationships/image" Target="../media/image15.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4.xml"/><Relationship Id="rId7" Type="http://schemas.openxmlformats.org/officeDocument/2006/relationships/image" Target="../media/image41.jpeg"/><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5.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8.xml"/><Relationship Id="rId7" Type="http://schemas.openxmlformats.org/officeDocument/2006/relationships/image" Target="../media/image15.png"/><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299.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4.xml"/><Relationship Id="rId7" Type="http://schemas.openxmlformats.org/officeDocument/2006/relationships/image" Target="../media/image3.png"/><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theme" Target="../theme/theme56.xml"/><Relationship Id="rId5" Type="http://schemas.openxmlformats.org/officeDocument/2006/relationships/slideLayout" Target="../slideLayouts/slideLayout306.xml"/><Relationship Id="rId4" Type="http://schemas.openxmlformats.org/officeDocument/2006/relationships/slideLayout" Target="../slideLayouts/slideLayout305.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09.xml"/><Relationship Id="rId7" Type="http://schemas.openxmlformats.org/officeDocument/2006/relationships/image" Target="../media/image15.png"/><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10.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5.xml"/><Relationship Id="rId7" Type="http://schemas.openxmlformats.org/officeDocument/2006/relationships/image" Target="../media/image3.png"/><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59.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17/07/2019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17/07/2019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2019/7/17</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7/17/2019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7/17/2019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8.xml"/></Relationships>
</file>

<file path=ppt/slides/_rels/slide11.xml.rels><?xml version="1.0" encoding="UTF-8" standalone="yes"?>
<Relationships xmlns="http://schemas.openxmlformats.org/package/2006/relationships"><Relationship Id="rId3" Type="http://schemas.openxmlformats.org/officeDocument/2006/relationships/hyperlink" Target="https://www.nsnam.org/doxygen/classns3_1_1_ipv4_global_routing_helper.html#a540c7339880774ff18a459238ef5a7b2" TargetMode="External"/><Relationship Id="rId2" Type="http://schemas.openxmlformats.org/officeDocument/2006/relationships/notesSlide" Target="../notesSlides/notesSlide11.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8.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28.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2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hyperlink" Target="https://www.nsnam.org/doxygen/classns3_1_1_bulk_send_application.html#details" TargetMode="External"/><Relationship Id="rId2" Type="http://schemas.openxmlformats.org/officeDocument/2006/relationships/notesSlide" Target="../notesSlides/notesSlide6.xml"/><Relationship Id="rId1" Type="http://schemas.openxmlformats.org/officeDocument/2006/relationships/slideLayout" Target="../slideLayouts/slideLayout228.xml"/><Relationship Id="rId5" Type="http://schemas.openxmlformats.org/officeDocument/2006/relationships/image" Target="../media/image48.png"/><Relationship Id="rId4" Type="http://schemas.openxmlformats.org/officeDocument/2006/relationships/hyperlink" Target="https://www.nsnam.org/doxygen/simple-global-routing_8cc_source.htm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nsnam.org/doxygen/classns3_1_1_point_to_point_net_device.html#a1d633e87fb40bb21f4da7cd9c72ac17f" TargetMode="External"/><Relationship Id="rId3" Type="http://schemas.openxmlformats.org/officeDocument/2006/relationships/hyperlink" Target="https://www.nsnam.org/doxygen/classns3_1_1_ipv4_l3_protocol.html#a909297aa7ca87db2b7c91daefa2ed40a" TargetMode="External"/><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28.xml"/><Relationship Id="rId6" Type="http://schemas.openxmlformats.org/officeDocument/2006/relationships/hyperlink" Target="https://www.nsnam.org/docs/release/3.15/doxygen/classns3_1_1_ipv4_l3_protocol.html" TargetMode="External"/><Relationship Id="rId5" Type="http://schemas.openxmlformats.org/officeDocument/2006/relationships/hyperlink" Target="https://www.nsnam.org/doxygen/classns3_1_1_ipv4_l3_protocol.html#a70adc805da9b70e8fb6f2a998f4df446" TargetMode="External"/><Relationship Id="rId4" Type="http://schemas.openxmlformats.org/officeDocument/2006/relationships/hyperlink" Target="https://www.nsnam.org/doxygen/classns3_1_1_ipv4_l3_protocol.html#acc97efd317fd7e0c1a65c6247fa6537a" TargetMode="External"/><Relationship Id="rId9" Type="http://schemas.openxmlformats.org/officeDocument/2006/relationships/image" Target="../media/image460.png"/></Relationships>
</file>

<file path=ppt/slides/_rels/slide8.xml.rels><?xml version="1.0" encoding="UTF-8" standalone="yes"?>
<Relationships xmlns="http://schemas.openxmlformats.org/package/2006/relationships"><Relationship Id="rId3" Type="http://schemas.openxmlformats.org/officeDocument/2006/relationships/hyperlink" Target="http://tkipf.github.io/graph-convolutional-networks/" TargetMode="External"/><Relationship Id="rId2" Type="http://schemas.openxmlformats.org/officeDocument/2006/relationships/notesSlide" Target="../notesSlides/notesSlide8.xml"/><Relationship Id="rId1" Type="http://schemas.openxmlformats.org/officeDocument/2006/relationships/slideLayout" Target="../slideLayouts/slideLayout228.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www.nsnam.org/doxygen/classns3_1_1_ipv4_routing_helper.html#a10d8ba23eca330de968fdfbca2730ec3" TargetMode="External"/><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28.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0" y="1916832"/>
            <a:ext cx="9145016" cy="1158875"/>
          </a:xfrm>
        </p:spPr>
        <p:txBody>
          <a:bodyPr/>
          <a:lstStyle/>
          <a:p>
            <a:r>
              <a:rPr lang="en-US" sz="3600" smtClean="0"/>
              <a:t>Estimating QoS with ML</a:t>
            </a:r>
            <a:r>
              <a:rPr lang="en-US" smtClean="0"/>
              <a:t/>
            </a:r>
            <a:br>
              <a:rPr lang="en-US" smtClean="0"/>
            </a:br>
            <a:r>
              <a:rPr lang="en-US" sz="2800" b="0" smtClean="0">
                <a:solidFill>
                  <a:schemeClr val="tx1"/>
                </a:solidFill>
              </a:rPr>
              <a:t>Filip Krasniqi, Jocelyne Elias and Jérémie Leguay</a:t>
            </a:r>
            <a:br>
              <a:rPr lang="en-US" sz="2800" b="0" smtClean="0">
                <a:solidFill>
                  <a:schemeClr val="tx1"/>
                </a:solidFill>
              </a:rPr>
            </a:br>
            <a:r>
              <a:rPr lang="en-US" sz="2800" b="0" smtClean="0">
                <a:solidFill>
                  <a:schemeClr val="tx1"/>
                </a:solidFill>
              </a:rPr>
              <a:t/>
            </a:r>
            <a:br>
              <a:rPr lang="en-US" sz="2800" b="0" smtClean="0">
                <a:solidFill>
                  <a:schemeClr val="tx1"/>
                </a:solidFill>
              </a:rPr>
            </a:br>
            <a:r>
              <a:rPr lang="en-US" sz="2800" b="0" smtClean="0">
                <a:solidFill>
                  <a:schemeClr val="tx1"/>
                </a:solidFill>
              </a:rPr>
              <a:t>							</a:t>
            </a:r>
            <a:r>
              <a:rPr lang="en-US" sz="2800" b="0" u="sng" smtClean="0">
                <a:solidFill>
                  <a:srgbClr val="0000FF"/>
                </a:solidFill>
              </a:rPr>
              <a:t>17/07/2019</a:t>
            </a:r>
            <a:endParaRPr lang="en-US" sz="2800" u="sng" dirty="0">
              <a:solidFill>
                <a:srgbClr val="0000FF"/>
              </a:solidFill>
            </a:endParaRPr>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a:t>Step 3: build </a:t>
            </a:r>
            <a:r>
              <a:rPr lang="en-US" sz="2800" dirty="0" smtClean="0"/>
              <a:t>the dataset </a:t>
            </a:r>
            <a:r>
              <a:rPr lang="en-US" sz="2600" dirty="0" smtClean="0"/>
              <a:t>(1/2)</a:t>
            </a:r>
            <a:endParaRPr lang="en-US" sz="2600" dirty="0"/>
          </a:p>
        </p:txBody>
      </p:sp>
      <p:sp>
        <p:nvSpPr>
          <p:cNvPr id="3" name="Text Placeholder 2"/>
          <p:cNvSpPr>
            <a:spLocks noGrp="1"/>
          </p:cNvSpPr>
          <p:nvPr>
            <p:ph type="body" sz="quarter" idx="11"/>
          </p:nvPr>
        </p:nvSpPr>
        <p:spPr>
          <a:xfrm>
            <a:off x="732895" y="1758242"/>
            <a:ext cx="10936949" cy="5029200"/>
          </a:xfrm>
          <a:ln>
            <a:solidFill>
              <a:schemeClr val="bg2">
                <a:lumMod val="20000"/>
                <a:lumOff val="80000"/>
              </a:schemeClr>
            </a:solidFill>
          </a:ln>
        </p:spPr>
        <p:txBody>
          <a:bodyPr numCol="2"/>
          <a:lstStyle/>
          <a:p>
            <a:r>
              <a:rPr lang="en-US" sz="1400" b="1" dirty="0" smtClean="0"/>
              <a:t>Traffic matrix (TM)</a:t>
            </a:r>
          </a:p>
          <a:p>
            <a:pPr lvl="1"/>
            <a:r>
              <a:rPr lang="en-US" sz="1200" dirty="0" smtClean="0"/>
              <a:t>Involved files: </a:t>
            </a:r>
            <a:r>
              <a:rPr lang="en-US" sz="1200" b="1" dirty="0" smtClean="0">
                <a:solidFill>
                  <a:srgbClr val="0000FF"/>
                </a:solidFill>
              </a:rPr>
              <a:t>tx.tr</a:t>
            </a:r>
            <a:r>
              <a:rPr lang="en-US" sz="1200" dirty="0" smtClean="0"/>
              <a:t>. The traffic is </a:t>
            </a:r>
            <a:r>
              <a:rPr lang="en-US" sz="1200" dirty="0" smtClean="0">
                <a:solidFill>
                  <a:srgbClr val="990000"/>
                </a:solidFill>
              </a:rPr>
              <a:t>averaged</a:t>
            </a:r>
            <a:r>
              <a:rPr lang="en-US" sz="1200" dirty="0" smtClean="0"/>
              <a:t> over each period. So, for each period and for each OD, I sum the traffic that is sent and divide it over the period size [s]. No aggregation required</a:t>
            </a:r>
          </a:p>
          <a:p>
            <a:pPr lvl="1"/>
            <a:r>
              <a:rPr lang="en-US" sz="1200" b="1" dirty="0" smtClean="0"/>
              <a:t>Result</a:t>
            </a:r>
            <a:r>
              <a:rPr lang="en-US" sz="1200" dirty="0" smtClean="0"/>
              <a:t>: matrix </a:t>
            </a:r>
            <a:r>
              <a:rPr lang="en-US" sz="1200" dirty="0" smtClean="0">
                <a:solidFill>
                  <a:srgbClr val="0000FF"/>
                </a:solidFill>
              </a:rPr>
              <a:t>P</a:t>
            </a:r>
            <a:r>
              <a:rPr lang="en-US" sz="1200" dirty="0">
                <a:solidFill>
                  <a:srgbClr val="0000FF"/>
                </a:solidFill>
              </a:rPr>
              <a:t> </a:t>
            </a:r>
            <a:r>
              <a:rPr lang="en-US" sz="1200" dirty="0" smtClean="0">
                <a:solidFill>
                  <a:srgbClr val="0000FF"/>
                </a:solidFill>
              </a:rPr>
              <a:t>x N^2</a:t>
            </a:r>
            <a:r>
              <a:rPr lang="en-US" sz="1200" dirty="0" smtClean="0"/>
              <a:t>, P = #</a:t>
            </a:r>
            <a:r>
              <a:rPr lang="en-US" sz="1200" dirty="0"/>
              <a:t>periods, N = #</a:t>
            </a:r>
            <a:r>
              <a:rPr lang="en-US" sz="1200" dirty="0" smtClean="0"/>
              <a:t>nodes</a:t>
            </a:r>
          </a:p>
          <a:p>
            <a:r>
              <a:rPr lang="en-US" sz="1400" b="1" dirty="0" smtClean="0"/>
              <a:t>Dropped (D)</a:t>
            </a:r>
          </a:p>
          <a:p>
            <a:pPr lvl="1"/>
            <a:r>
              <a:rPr lang="en-US" sz="1200" dirty="0" smtClean="0"/>
              <a:t>Involved files: </a:t>
            </a:r>
            <a:r>
              <a:rPr lang="en-US" sz="1200" b="1" dirty="0" smtClean="0">
                <a:solidFill>
                  <a:srgbClr val="0000FF"/>
                </a:solidFill>
              </a:rPr>
              <a:t>dropped.tr</a:t>
            </a:r>
            <a:r>
              <a:rPr lang="en-US" sz="1200" dirty="0" smtClean="0"/>
              <a:t>. For each period and for each link, I sum the drops.</a:t>
            </a:r>
          </a:p>
          <a:p>
            <a:pPr lvl="1"/>
            <a:r>
              <a:rPr lang="en-US" sz="1200" b="1" dirty="0"/>
              <a:t>Result</a:t>
            </a:r>
            <a:r>
              <a:rPr lang="en-US" sz="1200" dirty="0"/>
              <a:t>: matrix </a:t>
            </a:r>
            <a:r>
              <a:rPr lang="en-US" sz="1200" dirty="0" smtClean="0">
                <a:solidFill>
                  <a:srgbClr val="0000FF"/>
                </a:solidFill>
              </a:rPr>
              <a:t>P x N^2</a:t>
            </a:r>
            <a:r>
              <a:rPr lang="en-US" sz="1200" dirty="0" smtClean="0"/>
              <a:t>, P </a:t>
            </a:r>
            <a:r>
              <a:rPr lang="en-US" sz="1200" dirty="0"/>
              <a:t>= #periods, N = #</a:t>
            </a:r>
            <a:r>
              <a:rPr lang="en-US" sz="1200" dirty="0" smtClean="0"/>
              <a:t>nodes</a:t>
            </a:r>
            <a:endParaRPr lang="en-US" sz="1200" dirty="0">
              <a:solidFill>
                <a:srgbClr val="0000FF"/>
              </a:solidFill>
            </a:endParaRPr>
          </a:p>
          <a:p>
            <a:r>
              <a:rPr lang="en-US" sz="1400" b="1" dirty="0" smtClean="0"/>
              <a:t>Per link delay (PLD)</a:t>
            </a:r>
          </a:p>
          <a:p>
            <a:pPr lvl="1"/>
            <a:r>
              <a:rPr lang="en-US" sz="1200" dirty="0"/>
              <a:t>Involved </a:t>
            </a:r>
            <a:r>
              <a:rPr lang="en-US" sz="1200" dirty="0" smtClean="0"/>
              <a:t>files: </a:t>
            </a:r>
            <a:r>
              <a:rPr lang="en-US" sz="1200" b="1" dirty="0" smtClean="0">
                <a:solidFill>
                  <a:srgbClr val="0000FF"/>
                </a:solidFill>
              </a:rPr>
              <a:t>enqueue.tr, dequeue.tr</a:t>
            </a:r>
            <a:r>
              <a:rPr lang="en-US" sz="1200" dirty="0" smtClean="0"/>
              <a:t> </a:t>
            </a:r>
            <a:r>
              <a:rPr lang="en-US" sz="1200" dirty="0"/>
              <a:t>. </a:t>
            </a:r>
            <a:endParaRPr lang="en-US" sz="1200" dirty="0" smtClean="0"/>
          </a:p>
          <a:p>
            <a:pPr lvl="1"/>
            <a:r>
              <a:rPr lang="en-US" sz="1200" dirty="0" smtClean="0">
                <a:solidFill>
                  <a:srgbClr val="C00000"/>
                </a:solidFill>
              </a:rPr>
              <a:t>Aggregation</a:t>
            </a:r>
            <a:r>
              <a:rPr lang="en-US" sz="1200" dirty="0" smtClean="0"/>
              <a:t>: </a:t>
            </a:r>
            <a:r>
              <a:rPr lang="en-US" sz="1200" dirty="0"/>
              <a:t>I compute the delay (</a:t>
            </a:r>
            <a:r>
              <a:rPr lang="en-US" sz="1200" dirty="0" smtClean="0"/>
              <a:t>END-START) </a:t>
            </a:r>
            <a:r>
              <a:rPr lang="en-US" sz="1200" dirty="0"/>
              <a:t>from the two different files </a:t>
            </a:r>
            <a:r>
              <a:rPr lang="en-US" sz="1200" dirty="0" smtClean="0"/>
              <a:t>when UID corresponds</a:t>
            </a:r>
            <a:endParaRPr lang="en-US" sz="1200" b="1" dirty="0"/>
          </a:p>
          <a:p>
            <a:pPr lvl="1"/>
            <a:r>
              <a:rPr lang="en-US" sz="1200" dirty="0" smtClean="0">
                <a:solidFill>
                  <a:srgbClr val="C00000"/>
                </a:solidFill>
              </a:rPr>
              <a:t>Averaging</a:t>
            </a:r>
            <a:r>
              <a:rPr lang="en-US" sz="1200" dirty="0" smtClean="0"/>
              <a:t>: for each period and for each link, I sum separately the total amount of bits sent and the total delays. Then, I obtain delay[s/bit]</a:t>
            </a:r>
            <a:endParaRPr lang="en-US" sz="1200" dirty="0"/>
          </a:p>
          <a:p>
            <a:pPr lvl="1"/>
            <a:r>
              <a:rPr lang="en-US" sz="1200" b="1" dirty="0"/>
              <a:t>Result</a:t>
            </a:r>
            <a:r>
              <a:rPr lang="en-US" sz="1200" dirty="0"/>
              <a:t>: matrix </a:t>
            </a:r>
            <a:r>
              <a:rPr lang="en-US" sz="1200" dirty="0">
                <a:solidFill>
                  <a:srgbClr val="0000FF"/>
                </a:solidFill>
              </a:rPr>
              <a:t>P x N^2</a:t>
            </a:r>
            <a:r>
              <a:rPr lang="en-US" sz="1200" dirty="0" smtClean="0"/>
              <a:t>, P </a:t>
            </a:r>
            <a:r>
              <a:rPr lang="en-US" sz="1200" dirty="0"/>
              <a:t>= #periods, N = #</a:t>
            </a:r>
            <a:r>
              <a:rPr lang="en-US" sz="1200" dirty="0" smtClean="0"/>
              <a:t>nodes</a:t>
            </a:r>
            <a:endParaRPr lang="en-US" sz="1200" dirty="0">
              <a:solidFill>
                <a:srgbClr val="0000FF"/>
              </a:solidFill>
            </a:endParaRPr>
          </a:p>
          <a:p>
            <a:r>
              <a:rPr lang="en-US" sz="1400" b="1" dirty="0" smtClean="0"/>
              <a:t>E2e delay (e2eD)</a:t>
            </a:r>
          </a:p>
          <a:p>
            <a:pPr lvl="1"/>
            <a:r>
              <a:rPr lang="en-US" sz="1200" dirty="0"/>
              <a:t>Involved files: </a:t>
            </a:r>
            <a:r>
              <a:rPr lang="en-US" sz="1200" b="1" dirty="0">
                <a:solidFill>
                  <a:srgbClr val="0000FF"/>
                </a:solidFill>
              </a:rPr>
              <a:t>enqueue.tr, </a:t>
            </a:r>
            <a:r>
              <a:rPr lang="en-US" sz="1200" b="1" dirty="0" smtClean="0">
                <a:solidFill>
                  <a:srgbClr val="0000FF"/>
                </a:solidFill>
              </a:rPr>
              <a:t>dequeue.tr, dropped.tr</a:t>
            </a:r>
            <a:r>
              <a:rPr lang="en-US" sz="1200" dirty="0" smtClean="0"/>
              <a:t>. </a:t>
            </a:r>
            <a:endParaRPr lang="en-US" sz="1200" dirty="0"/>
          </a:p>
          <a:p>
            <a:pPr lvl="1"/>
            <a:r>
              <a:rPr lang="en-US" sz="1200" dirty="0">
                <a:solidFill>
                  <a:srgbClr val="C00000"/>
                </a:solidFill>
              </a:rPr>
              <a:t>Aggregation</a:t>
            </a:r>
            <a:r>
              <a:rPr lang="en-US" sz="1200" dirty="0"/>
              <a:t>: </a:t>
            </a:r>
            <a:r>
              <a:rPr lang="en-US" sz="1200" dirty="0" smtClean="0"/>
              <a:t>I filter all those rows in </a:t>
            </a:r>
            <a:r>
              <a:rPr lang="en-US" sz="1200" dirty="0" smtClean="0">
                <a:solidFill>
                  <a:srgbClr val="0000FF"/>
                </a:solidFill>
              </a:rPr>
              <a:t>enqueue.tr</a:t>
            </a:r>
            <a:r>
              <a:rPr lang="en-US" sz="1200" dirty="0" smtClean="0"/>
              <a:t> that have a </a:t>
            </a:r>
            <a:r>
              <a:rPr lang="en-US" sz="1200" dirty="0" err="1" smtClean="0"/>
              <a:t>tx</a:t>
            </a:r>
            <a:r>
              <a:rPr lang="en-US" sz="1200" dirty="0" smtClean="0"/>
              <a:t> = origin, and that have a corresponding instance in </a:t>
            </a:r>
            <a:r>
              <a:rPr lang="en-US" sz="1200" dirty="0" smtClean="0">
                <a:solidFill>
                  <a:srgbClr val="0000FF"/>
                </a:solidFill>
              </a:rPr>
              <a:t>dequeue.tr </a:t>
            </a:r>
            <a:r>
              <a:rPr lang="en-US" sz="1200" dirty="0" smtClean="0"/>
              <a:t>among those that have </a:t>
            </a:r>
            <a:r>
              <a:rPr lang="en-US" sz="1200" dirty="0" err="1" smtClean="0"/>
              <a:t>rx</a:t>
            </a:r>
            <a:r>
              <a:rPr lang="en-US" sz="1200" dirty="0" smtClean="0"/>
              <a:t> = destination. I don’t consider those that during the path traversal were dropped. Finally, I compute </a:t>
            </a:r>
            <a:r>
              <a:rPr lang="en-US" sz="1200" dirty="0"/>
              <a:t>the delay (END-START) from the two different files when UID corresponds</a:t>
            </a:r>
            <a:endParaRPr lang="en-US" sz="1200" b="1" dirty="0"/>
          </a:p>
          <a:p>
            <a:pPr lvl="1"/>
            <a:r>
              <a:rPr lang="en-US" sz="1200" dirty="0">
                <a:solidFill>
                  <a:srgbClr val="C00000"/>
                </a:solidFill>
              </a:rPr>
              <a:t>Averaging</a:t>
            </a:r>
            <a:r>
              <a:rPr lang="en-US" sz="1200" dirty="0"/>
              <a:t>: for each period and for </a:t>
            </a:r>
            <a:r>
              <a:rPr lang="en-US" sz="1200" dirty="0" smtClean="0"/>
              <a:t>each OD, same as </a:t>
            </a:r>
            <a:r>
              <a:rPr lang="en-US" sz="1200" b="1" dirty="0" smtClean="0"/>
              <a:t>per link delay</a:t>
            </a:r>
            <a:endParaRPr lang="en-US" sz="1200" dirty="0"/>
          </a:p>
          <a:p>
            <a:pPr lvl="1"/>
            <a:r>
              <a:rPr lang="en-US" sz="1200" b="1" dirty="0" smtClean="0"/>
              <a:t>Result</a:t>
            </a:r>
            <a:r>
              <a:rPr lang="en-US" sz="1200" dirty="0" smtClean="0"/>
              <a:t>: matrix </a:t>
            </a:r>
            <a:r>
              <a:rPr lang="en-US" sz="1200" dirty="0" smtClean="0">
                <a:solidFill>
                  <a:srgbClr val="0000FF"/>
                </a:solidFill>
              </a:rPr>
              <a:t>P x N^2</a:t>
            </a:r>
            <a:r>
              <a:rPr lang="en-US" sz="1200" dirty="0" smtClean="0"/>
              <a:t>, N = #nodes, P = #periods</a:t>
            </a:r>
            <a:endParaRPr lang="en-US" sz="1200" b="1" dirty="0" smtClean="0"/>
          </a:p>
          <a:p>
            <a:r>
              <a:rPr lang="en-US" sz="1400" b="1" dirty="0" smtClean="0"/>
              <a:t>Load L</a:t>
            </a:r>
          </a:p>
          <a:p>
            <a:pPr lvl="1"/>
            <a:r>
              <a:rPr lang="en-US" sz="1200" dirty="0" smtClean="0"/>
              <a:t>Involved </a:t>
            </a:r>
            <a:r>
              <a:rPr lang="en-US" sz="1200" dirty="0"/>
              <a:t>files: </a:t>
            </a:r>
            <a:r>
              <a:rPr lang="en-US" sz="1200" b="1" dirty="0" smtClean="0">
                <a:solidFill>
                  <a:srgbClr val="0000FF"/>
                </a:solidFill>
              </a:rPr>
              <a:t>tx.tr, rx.tr</a:t>
            </a:r>
          </a:p>
          <a:p>
            <a:pPr lvl="1"/>
            <a:r>
              <a:rPr lang="en-US" sz="1200" dirty="0" smtClean="0">
                <a:solidFill>
                  <a:srgbClr val="C00000"/>
                </a:solidFill>
              </a:rPr>
              <a:t>Aggregation</a:t>
            </a:r>
            <a:r>
              <a:rPr lang="en-US" sz="1200" dirty="0"/>
              <a:t>: I filter all those rows </a:t>
            </a:r>
            <a:r>
              <a:rPr lang="en-US" sz="1200" dirty="0" smtClean="0"/>
              <a:t>in </a:t>
            </a:r>
            <a:r>
              <a:rPr lang="en-US" sz="1200" dirty="0" smtClean="0">
                <a:solidFill>
                  <a:srgbClr val="0000FF"/>
                </a:solidFill>
              </a:rPr>
              <a:t>tx.tr</a:t>
            </a:r>
            <a:r>
              <a:rPr lang="en-US" sz="1200" dirty="0" smtClean="0"/>
              <a:t> </a:t>
            </a:r>
            <a:r>
              <a:rPr lang="en-US" sz="1200" dirty="0"/>
              <a:t>that have a corresponding instance in </a:t>
            </a:r>
            <a:r>
              <a:rPr lang="en-US" sz="1200" dirty="0" smtClean="0">
                <a:solidFill>
                  <a:srgbClr val="0000FF"/>
                </a:solidFill>
              </a:rPr>
              <a:t>rx.tr</a:t>
            </a:r>
            <a:r>
              <a:rPr lang="en-US" sz="1200" dirty="0" smtClean="0"/>
              <a:t>. </a:t>
            </a:r>
            <a:endParaRPr lang="en-US" sz="1200" b="1" dirty="0"/>
          </a:p>
          <a:p>
            <a:pPr lvl="1"/>
            <a:r>
              <a:rPr lang="en-US" sz="1200" dirty="0">
                <a:solidFill>
                  <a:srgbClr val="C00000"/>
                </a:solidFill>
              </a:rPr>
              <a:t>Averaging</a:t>
            </a:r>
            <a:r>
              <a:rPr lang="en-US" sz="1200" dirty="0"/>
              <a:t>: for each period and for each </a:t>
            </a:r>
            <a:r>
              <a:rPr lang="en-US" sz="1200" dirty="0" smtClean="0"/>
              <a:t>link, </a:t>
            </a:r>
            <a:r>
              <a:rPr lang="en-US" sz="1200" dirty="0"/>
              <a:t>same </a:t>
            </a:r>
            <a:r>
              <a:rPr lang="en-US" sz="1200" dirty="0" smtClean="0"/>
              <a:t>computation as </a:t>
            </a:r>
            <a:r>
              <a:rPr lang="en-US" sz="1200" b="1" dirty="0" smtClean="0"/>
              <a:t>traffic matrix</a:t>
            </a:r>
            <a:endParaRPr lang="en-US" sz="1200" dirty="0"/>
          </a:p>
          <a:p>
            <a:pPr lvl="1"/>
            <a:r>
              <a:rPr lang="en-US" sz="1200" b="1" dirty="0"/>
              <a:t>Result</a:t>
            </a:r>
            <a:r>
              <a:rPr lang="en-US" sz="1200" dirty="0"/>
              <a:t>: matrix </a:t>
            </a:r>
            <a:r>
              <a:rPr lang="en-US" sz="1200" dirty="0">
                <a:solidFill>
                  <a:srgbClr val="0000FF"/>
                </a:solidFill>
              </a:rPr>
              <a:t>P x N^2</a:t>
            </a:r>
            <a:r>
              <a:rPr lang="en-US" sz="1200" dirty="0"/>
              <a:t>, N = #nodes, P = #</a:t>
            </a:r>
            <a:r>
              <a:rPr lang="en-US" sz="1200" dirty="0" smtClean="0"/>
              <a:t>periods</a:t>
            </a:r>
            <a:endParaRPr lang="en-US" sz="1200" b="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19" name="Text Placeholder 2"/>
          <p:cNvSpPr txBox="1">
            <a:spLocks/>
          </p:cNvSpPr>
          <p:nvPr/>
        </p:nvSpPr>
        <p:spPr>
          <a:xfrm>
            <a:off x="732895" y="548680"/>
            <a:ext cx="10936949" cy="1209562"/>
          </a:xfrm>
          <a:prstGeom prst="rect">
            <a:avLst/>
          </a:prstGeom>
          <a:ln>
            <a:solidFill>
              <a:schemeClr val="bg2">
                <a:lumMod val="20000"/>
                <a:lumOff val="80000"/>
              </a:schemeClr>
            </a:solidFill>
          </a:ln>
        </p:spPr>
        <p:txBody>
          <a:bodyPr vert="horz" wrap="square"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Need to aggregate </a:t>
            </a:r>
            <a:r>
              <a:rPr lang="en-US" sz="1400" dirty="0"/>
              <a:t>all of these raw data to build </a:t>
            </a:r>
          </a:p>
          <a:p>
            <a:pPr lvl="1"/>
            <a:r>
              <a:rPr lang="en-US" sz="1200" dirty="0">
                <a:solidFill>
                  <a:srgbClr val="0000FF"/>
                </a:solidFill>
              </a:rPr>
              <a:t>traffic </a:t>
            </a:r>
            <a:r>
              <a:rPr lang="en-US" sz="1200" dirty="0" smtClean="0">
                <a:solidFill>
                  <a:srgbClr val="0000FF"/>
                </a:solidFill>
              </a:rPr>
              <a:t>matrix, per output queue </a:t>
            </a:r>
            <a:r>
              <a:rPr lang="en-US" sz="1200" dirty="0">
                <a:solidFill>
                  <a:srgbClr val="0000FF"/>
                </a:solidFill>
              </a:rPr>
              <a:t>drop, </a:t>
            </a:r>
            <a:r>
              <a:rPr lang="en-US" sz="1200" dirty="0" smtClean="0">
                <a:solidFill>
                  <a:srgbClr val="0000FF"/>
                </a:solidFill>
              </a:rPr>
              <a:t>per link load</a:t>
            </a:r>
            <a:r>
              <a:rPr lang="en-US" sz="1200" dirty="0">
                <a:solidFill>
                  <a:srgbClr val="0000FF"/>
                </a:solidFill>
              </a:rPr>
              <a:t>, per link delay, e2e delay</a:t>
            </a:r>
            <a:r>
              <a:rPr lang="en-US" sz="1200" dirty="0"/>
              <a:t>: these are multiple measurements for </a:t>
            </a:r>
            <a:r>
              <a:rPr lang="en-US" sz="1200" dirty="0" smtClean="0"/>
              <a:t>the same simulation</a:t>
            </a:r>
          </a:p>
          <a:p>
            <a:pPr lvl="2"/>
            <a:r>
              <a:rPr lang="en-US" sz="1100" b="1" dirty="0" smtClean="0"/>
              <a:t>To be considered in a period p, the START/TIME attribute must be in the corresponding p. don’t care about END (it can be on the next period)</a:t>
            </a:r>
            <a:endParaRPr lang="en-US" sz="1100" b="1" dirty="0"/>
          </a:p>
          <a:p>
            <a:pPr lvl="1"/>
            <a:r>
              <a:rPr lang="en-US" sz="1200" dirty="0">
                <a:solidFill>
                  <a:srgbClr val="0000FF"/>
                </a:solidFill>
              </a:rPr>
              <a:t>Routing policy, link properties</a:t>
            </a:r>
            <a:r>
              <a:rPr lang="en-US" sz="1200" dirty="0"/>
              <a:t>: </a:t>
            </a:r>
            <a:r>
              <a:rPr lang="en-US" sz="1200" dirty="0" smtClean="0"/>
              <a:t>fixed</a:t>
            </a:r>
            <a:r>
              <a:rPr lang="en-US" sz="1200" dirty="0" smtClean="0">
                <a:solidFill>
                  <a:srgbClr val="FF0000"/>
                </a:solidFill>
              </a:rPr>
              <a:t> </a:t>
            </a:r>
            <a:r>
              <a:rPr lang="en-US" sz="1200" dirty="0"/>
              <a:t>per simulation</a:t>
            </a:r>
          </a:p>
        </p:txBody>
      </p:sp>
    </p:spTree>
    <p:extLst>
      <p:ext uri="{BB962C8B-B14F-4D97-AF65-F5344CB8AC3E}">
        <p14:creationId xmlns:p14="http://schemas.microsoft.com/office/powerpoint/2010/main" val="3465167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a:t>Step 3: build </a:t>
            </a:r>
            <a:r>
              <a:rPr lang="en-US" sz="2800" dirty="0" smtClean="0"/>
              <a:t>the dataset </a:t>
            </a:r>
            <a:r>
              <a:rPr lang="en-US" sz="2600" dirty="0" smtClean="0"/>
              <a:t>(2/2)</a:t>
            </a:r>
            <a:endParaRPr lang="en-US" sz="2600" dirty="0"/>
          </a:p>
        </p:txBody>
      </p:sp>
      <p:sp>
        <p:nvSpPr>
          <p:cNvPr id="3" name="Text Placeholder 2"/>
          <p:cNvSpPr>
            <a:spLocks noGrp="1"/>
          </p:cNvSpPr>
          <p:nvPr>
            <p:ph type="body" sz="quarter" idx="11"/>
          </p:nvPr>
        </p:nvSpPr>
        <p:spPr>
          <a:xfrm>
            <a:off x="732895" y="620914"/>
            <a:ext cx="10936949" cy="4210383"/>
          </a:xfrm>
          <a:ln>
            <a:noFill/>
          </a:ln>
        </p:spPr>
        <p:txBody>
          <a:bodyPr numCol="2"/>
          <a:lstStyle/>
          <a:p>
            <a:r>
              <a:rPr lang="en-US" sz="1400" b="1" dirty="0" smtClean="0"/>
              <a:t>Routing policy R</a:t>
            </a:r>
          </a:p>
          <a:p>
            <a:pPr lvl="1"/>
            <a:r>
              <a:rPr lang="en-US" sz="1200" dirty="0" smtClean="0"/>
              <a:t>Involved files: </a:t>
            </a:r>
            <a:r>
              <a:rPr lang="en-US" sz="1200" b="1" dirty="0" err="1" smtClean="0">
                <a:solidFill>
                  <a:srgbClr val="0000FF"/>
                </a:solidFill>
              </a:rPr>
              <a:t>routing.routes</a:t>
            </a:r>
            <a:r>
              <a:rPr lang="en-US" sz="1200" b="1" dirty="0" smtClean="0">
                <a:solidFill>
                  <a:srgbClr val="0000FF"/>
                </a:solidFill>
              </a:rPr>
              <a:t>, addresses.tr</a:t>
            </a:r>
            <a:r>
              <a:rPr lang="en-US" sz="1200" dirty="0" smtClean="0"/>
              <a:t>. P=#periods</a:t>
            </a:r>
            <a:r>
              <a:rPr lang="en-US" sz="1200" dirty="0"/>
              <a:t>. N=#nodes. </a:t>
            </a:r>
            <a:endParaRPr lang="en-US" sz="1200" dirty="0" smtClean="0"/>
          </a:p>
          <a:p>
            <a:pPr lvl="1"/>
            <a:r>
              <a:rPr lang="en-US" sz="1200" dirty="0" smtClean="0">
                <a:solidFill>
                  <a:srgbClr val="0000FF"/>
                </a:solidFill>
              </a:rPr>
              <a:t>Addresses.tr</a:t>
            </a:r>
            <a:r>
              <a:rPr lang="en-US" sz="1200" dirty="0" smtClean="0"/>
              <a:t> is used just </a:t>
            </a:r>
            <a:r>
              <a:rPr lang="en-US" sz="1200" dirty="0" smtClean="0">
                <a:solidFill>
                  <a:srgbClr val="0000FF"/>
                </a:solidFill>
              </a:rPr>
              <a:t>to assign node IDs </a:t>
            </a:r>
            <a:r>
              <a:rPr lang="en-US" sz="1200" dirty="0" smtClean="0"/>
              <a:t>instead of addresses</a:t>
            </a:r>
            <a:endParaRPr lang="en-US" sz="1000" dirty="0" smtClean="0"/>
          </a:p>
          <a:p>
            <a:pPr lvl="1"/>
            <a:r>
              <a:rPr lang="en-US" sz="1200" dirty="0" smtClean="0">
                <a:solidFill>
                  <a:srgbClr val="990000"/>
                </a:solidFill>
              </a:rPr>
              <a:t>We </a:t>
            </a:r>
            <a:r>
              <a:rPr lang="en-US" sz="1200" b="1" dirty="0" smtClean="0">
                <a:solidFill>
                  <a:srgbClr val="990000"/>
                </a:solidFill>
              </a:rPr>
              <a:t>assume</a:t>
            </a:r>
            <a:r>
              <a:rPr lang="en-US" sz="1200" dirty="0" smtClean="0">
                <a:solidFill>
                  <a:srgbClr val="990000"/>
                </a:solidFill>
              </a:rPr>
              <a:t> </a:t>
            </a:r>
            <a:r>
              <a:rPr lang="en-US" sz="1200" dirty="0" smtClean="0">
                <a:solidFill>
                  <a:srgbClr val="990000"/>
                </a:solidFill>
              </a:rPr>
              <a:t>tha</a:t>
            </a:r>
            <a:r>
              <a:rPr lang="en-US" sz="1200" dirty="0" smtClean="0">
                <a:solidFill>
                  <a:srgbClr val="990000"/>
                </a:solidFill>
              </a:rPr>
              <a:t>t </a:t>
            </a:r>
            <a:r>
              <a:rPr lang="en-US" sz="1200" dirty="0" smtClean="0">
                <a:solidFill>
                  <a:srgbClr val="990000"/>
                </a:solidFill>
              </a:rPr>
              <a:t>the </a:t>
            </a:r>
            <a:r>
              <a:rPr lang="en-US" sz="1200" dirty="0" smtClean="0">
                <a:solidFill>
                  <a:srgbClr val="990000"/>
                </a:solidFill>
              </a:rPr>
              <a:t>routing </a:t>
            </a:r>
            <a:r>
              <a:rPr lang="en-US" sz="1200" dirty="0" smtClean="0">
                <a:solidFill>
                  <a:srgbClr val="990000"/>
                </a:solidFill>
              </a:rPr>
              <a:t>is fixed during </a:t>
            </a:r>
            <a:r>
              <a:rPr lang="en-US" sz="1200" dirty="0" smtClean="0">
                <a:solidFill>
                  <a:srgbClr val="990000"/>
                </a:solidFill>
              </a:rPr>
              <a:t>all the </a:t>
            </a:r>
            <a:r>
              <a:rPr lang="en-US" sz="1200" dirty="0" smtClean="0">
                <a:solidFill>
                  <a:srgbClr val="990000"/>
                </a:solidFill>
              </a:rPr>
              <a:t>simulation periods</a:t>
            </a:r>
            <a:r>
              <a:rPr lang="en-US" sz="1200" dirty="0" smtClean="0"/>
              <a:t>.</a:t>
            </a:r>
            <a:endParaRPr lang="en-US" sz="1200" dirty="0" smtClean="0"/>
          </a:p>
          <a:p>
            <a:pPr lvl="1"/>
            <a:r>
              <a:rPr lang="en-US" sz="1200" dirty="0" smtClean="0">
                <a:solidFill>
                  <a:srgbClr val="FF0000"/>
                </a:solidFill>
              </a:rPr>
              <a:t>We have not yet control over the routing</a:t>
            </a:r>
            <a:r>
              <a:rPr lang="en-US" sz="1200" dirty="0" smtClean="0"/>
              <a:t>; we are using ns3 </a:t>
            </a:r>
            <a:r>
              <a:rPr lang="en-US" sz="1200" dirty="0"/>
              <a:t>routing policy </a:t>
            </a:r>
            <a:r>
              <a:rPr lang="en-US" sz="1200" dirty="0" smtClean="0">
                <a:hlinkClick r:id="rId3"/>
              </a:rPr>
              <a:t>Ipv4GlobalRoutingHelper</a:t>
            </a:r>
            <a:r>
              <a:rPr lang="en-US" sz="1200" dirty="0">
                <a:hlinkClick r:id="rId3"/>
              </a:rPr>
              <a:t>::</a:t>
            </a:r>
            <a:r>
              <a:rPr lang="en-US" sz="1200" dirty="0" err="1">
                <a:hlinkClick r:id="rId3"/>
              </a:rPr>
              <a:t>PopulateRoutingTables</a:t>
            </a:r>
            <a:r>
              <a:rPr lang="en-US" sz="1200" dirty="0">
                <a:hlinkClick r:id="rId3"/>
              </a:rPr>
              <a:t> </a:t>
            </a:r>
            <a:r>
              <a:rPr lang="en-US" sz="1200" dirty="0" smtClean="0">
                <a:hlinkClick r:id="rId3"/>
              </a:rPr>
              <a:t>()</a:t>
            </a:r>
            <a:r>
              <a:rPr lang="en-US" sz="1200" dirty="0" smtClean="0"/>
              <a:t>. It works with Dijkstra SPF computation</a:t>
            </a:r>
            <a:endParaRPr lang="en-US" dirty="0" smtClean="0"/>
          </a:p>
          <a:p>
            <a:pPr lvl="1"/>
            <a:r>
              <a:rPr lang="en-US" sz="1200" b="1" dirty="0" smtClean="0"/>
              <a:t>Result</a:t>
            </a:r>
            <a:r>
              <a:rPr lang="en-US" sz="1200" dirty="0" smtClean="0"/>
              <a:t>: vector </a:t>
            </a:r>
            <a:r>
              <a:rPr lang="en-US" sz="1200" dirty="0" smtClean="0">
                <a:solidFill>
                  <a:srgbClr val="0000FF"/>
                </a:solidFill>
              </a:rPr>
              <a:t>N^4</a:t>
            </a:r>
            <a:r>
              <a:rPr lang="en-US" sz="1200" dirty="0" smtClean="0"/>
              <a:t>. I will add this to each row in the corresponding dataset</a:t>
            </a:r>
          </a:p>
          <a:p>
            <a:pPr lvl="1"/>
            <a:endParaRPr lang="en-US" sz="1200" dirty="0" smtClean="0"/>
          </a:p>
          <a:p>
            <a:pPr lvl="1"/>
            <a:endParaRPr lang="en-US" sz="1200" dirty="0"/>
          </a:p>
          <a:p>
            <a:pPr lvl="1"/>
            <a:endParaRPr lang="en-US" sz="1200" dirty="0" smtClean="0"/>
          </a:p>
          <a:p>
            <a:pPr lvl="1"/>
            <a:endParaRPr lang="en-US" sz="1200" dirty="0"/>
          </a:p>
          <a:p>
            <a:pPr lvl="1"/>
            <a:endParaRPr lang="en-US" sz="1200" dirty="0" smtClean="0"/>
          </a:p>
          <a:p>
            <a:r>
              <a:rPr lang="en-US" sz="1400" b="1" dirty="0" smtClean="0"/>
              <a:t>Link properties: </a:t>
            </a:r>
            <a:r>
              <a:rPr lang="en-US" sz="1200" b="1" dirty="0" smtClean="0"/>
              <a:t>capacity C, propagation delay, queue size Q</a:t>
            </a:r>
            <a:endParaRPr lang="en-US" sz="1400" b="1" dirty="0" smtClean="0"/>
          </a:p>
          <a:p>
            <a:pPr lvl="1"/>
            <a:r>
              <a:rPr lang="en-US" sz="1200" dirty="0"/>
              <a:t>Involved </a:t>
            </a:r>
            <a:r>
              <a:rPr lang="en-US" sz="1200" dirty="0" smtClean="0"/>
              <a:t>files: </a:t>
            </a:r>
            <a:r>
              <a:rPr lang="en-US" sz="1200" b="1" dirty="0" smtClean="0">
                <a:solidFill>
                  <a:srgbClr val="0000FF"/>
                </a:solidFill>
              </a:rPr>
              <a:t>links.txt</a:t>
            </a:r>
            <a:r>
              <a:rPr lang="en-US" sz="1200" dirty="0" smtClean="0"/>
              <a:t> .</a:t>
            </a:r>
          </a:p>
          <a:p>
            <a:pPr lvl="1"/>
            <a:r>
              <a:rPr lang="en-US" sz="1200" dirty="0" smtClean="0"/>
              <a:t>Refer to“</a:t>
            </a:r>
            <a:r>
              <a:rPr lang="en-US" sz="1200" dirty="0" smtClean="0">
                <a:solidFill>
                  <a:srgbClr val="C00000"/>
                </a:solidFill>
              </a:rPr>
              <a:t>Simulation input</a:t>
            </a:r>
            <a:r>
              <a:rPr lang="en-US" sz="1200" dirty="0" smtClean="0"/>
              <a:t>”slide</a:t>
            </a:r>
            <a:endParaRPr lang="en-US" sz="1200" dirty="0"/>
          </a:p>
          <a:p>
            <a:pPr lvl="1"/>
            <a:r>
              <a:rPr lang="en-US" sz="1200" b="1" dirty="0" smtClean="0"/>
              <a:t>Result</a:t>
            </a:r>
          </a:p>
          <a:p>
            <a:pPr lvl="2"/>
            <a:r>
              <a:rPr lang="en-US" sz="1000" dirty="0" smtClean="0"/>
              <a:t>Capacity: vector </a:t>
            </a:r>
            <a:r>
              <a:rPr lang="en-US" sz="1000" dirty="0" smtClean="0">
                <a:solidFill>
                  <a:srgbClr val="0000FF"/>
                </a:solidFill>
              </a:rPr>
              <a:t>N^2</a:t>
            </a:r>
            <a:endParaRPr lang="en-US" sz="1000" dirty="0">
              <a:solidFill>
                <a:srgbClr val="0000FF"/>
              </a:solidFill>
            </a:endParaRPr>
          </a:p>
          <a:p>
            <a:pPr lvl="2"/>
            <a:r>
              <a:rPr lang="en-US" sz="1000" dirty="0" smtClean="0"/>
              <a:t>Queue size: </a:t>
            </a:r>
            <a:r>
              <a:rPr lang="en-US" sz="1000" dirty="0"/>
              <a:t>vector </a:t>
            </a:r>
            <a:r>
              <a:rPr lang="en-US" sz="1000" dirty="0" smtClean="0">
                <a:solidFill>
                  <a:srgbClr val="0000FF"/>
                </a:solidFill>
              </a:rPr>
              <a:t>N^2</a:t>
            </a:r>
            <a:r>
              <a:rPr lang="en-US" sz="1000" dirty="0" smtClean="0"/>
              <a:t>. Represents the queue size at Layer 2</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4" name="TextBox 3"/>
          <p:cNvSpPr txBox="1"/>
          <p:nvPr/>
        </p:nvSpPr>
        <p:spPr>
          <a:xfrm>
            <a:off x="4365165" y="3645024"/>
            <a:ext cx="3672408" cy="1107996"/>
          </a:xfrm>
          <a:prstGeom prst="rect">
            <a:avLst/>
          </a:prstGeom>
          <a:noFill/>
        </p:spPr>
        <p:txBody>
          <a:bodyPr wrap="square" rtlCol="0">
            <a:spAutoFit/>
          </a:bodyPr>
          <a:lstStyle/>
          <a:p>
            <a:r>
              <a:rPr lang="en-US" b="1" dirty="0"/>
              <a:t>Final datasets (depends on target)</a:t>
            </a:r>
          </a:p>
          <a:p>
            <a:pPr marL="285750" indent="-285750">
              <a:buFont typeface="Arial" panose="020B0604020202020204" pitchFamily="34" charset="0"/>
              <a:buChar char="•"/>
            </a:pPr>
            <a:r>
              <a:rPr lang="en-US" sz="1600" b="1" dirty="0"/>
              <a:t>Per link load: </a:t>
            </a:r>
            <a:r>
              <a:rPr lang="en-US" sz="1600" dirty="0"/>
              <a:t>TM, R, C, Q, L</a:t>
            </a:r>
          </a:p>
          <a:p>
            <a:pPr marL="285750" indent="-285750">
              <a:buFont typeface="Arial" panose="020B0604020202020204" pitchFamily="34" charset="0"/>
              <a:buChar char="•"/>
            </a:pPr>
            <a:r>
              <a:rPr lang="en-US" sz="1600" b="1" dirty="0"/>
              <a:t>Per link delay: </a:t>
            </a:r>
            <a:r>
              <a:rPr lang="en-US" sz="1600" dirty="0"/>
              <a:t>TM, D, R, C, Q, PLD</a:t>
            </a:r>
          </a:p>
          <a:p>
            <a:pPr marL="285750" indent="-285750">
              <a:buFont typeface="Arial" panose="020B0604020202020204" pitchFamily="34" charset="0"/>
              <a:buChar char="•"/>
            </a:pPr>
            <a:r>
              <a:rPr lang="en-US" sz="1600" b="1" dirty="0"/>
              <a:t>End to end delay: </a:t>
            </a:r>
            <a:r>
              <a:rPr lang="en-US" sz="1600" dirty="0"/>
              <a:t>TM, R, C, Q, e2eD</a:t>
            </a:r>
          </a:p>
        </p:txBody>
      </p:sp>
      <p:sp>
        <p:nvSpPr>
          <p:cNvPr id="6" name="Rectangle 5"/>
          <p:cNvSpPr/>
          <p:nvPr/>
        </p:nvSpPr>
        <p:spPr>
          <a:xfrm>
            <a:off x="4223792" y="3645024"/>
            <a:ext cx="3672408" cy="1186273"/>
          </a:xfrm>
          <a:prstGeom prst="rect">
            <a:avLst/>
          </a:prstGeom>
          <a:solidFill>
            <a:srgbClr val="B30000">
              <a:alpha val="20000"/>
            </a:srgb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8567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Learning</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6" name="Text Placeholder 2"/>
          <p:cNvSpPr>
            <a:spLocks noGrp="1"/>
          </p:cNvSpPr>
          <p:nvPr>
            <p:ph type="body" sz="quarter" idx="11"/>
          </p:nvPr>
        </p:nvSpPr>
        <p:spPr>
          <a:xfrm>
            <a:off x="727528" y="634286"/>
            <a:ext cx="10943167" cy="8962454"/>
          </a:xfrm>
        </p:spPr>
        <p:txBody>
          <a:bodyPr numCol="2"/>
          <a:lstStyle/>
          <a:p>
            <a:r>
              <a:rPr lang="en-US" sz="1600" b="1" dirty="0" smtClean="0"/>
              <a:t>Networks</a:t>
            </a:r>
            <a:r>
              <a:rPr lang="en-US" sz="1600" dirty="0" smtClean="0"/>
              <a:t>: </a:t>
            </a:r>
            <a:r>
              <a:rPr lang="en-US" sz="1600" b="1" dirty="0" smtClean="0">
                <a:solidFill>
                  <a:srgbClr val="0000FF"/>
                </a:solidFill>
              </a:rPr>
              <a:t>Abilene</a:t>
            </a:r>
            <a:r>
              <a:rPr lang="en-US" sz="1600" dirty="0" smtClean="0">
                <a:solidFill>
                  <a:srgbClr val="0000FF"/>
                </a:solidFill>
              </a:rPr>
              <a:t> </a:t>
            </a:r>
            <a:r>
              <a:rPr lang="en-US" sz="1600" dirty="0" smtClean="0"/>
              <a:t>(N = #nodes = 12, L = #links = 15), </a:t>
            </a:r>
            <a:r>
              <a:rPr lang="en-US" sz="1600" b="1" dirty="0" smtClean="0">
                <a:solidFill>
                  <a:srgbClr val="0000FF"/>
                </a:solidFill>
              </a:rPr>
              <a:t>NSF</a:t>
            </a:r>
            <a:r>
              <a:rPr lang="en-US" sz="1600" dirty="0" smtClean="0">
                <a:solidFill>
                  <a:srgbClr val="0000FF"/>
                </a:solidFill>
              </a:rPr>
              <a:t> </a:t>
            </a:r>
            <a:r>
              <a:rPr lang="en-US" sz="1600" dirty="0" smtClean="0"/>
              <a:t>(N = 14,L = 21), </a:t>
            </a:r>
            <a:r>
              <a:rPr lang="en-US" sz="1600" b="1" dirty="0" smtClean="0">
                <a:solidFill>
                  <a:srgbClr val="0000FF"/>
                </a:solidFill>
              </a:rPr>
              <a:t>Geant2</a:t>
            </a:r>
            <a:r>
              <a:rPr lang="en-US" sz="1600" dirty="0" smtClean="0">
                <a:solidFill>
                  <a:srgbClr val="0000FF"/>
                </a:solidFill>
              </a:rPr>
              <a:t> </a:t>
            </a:r>
            <a:r>
              <a:rPr lang="en-US" sz="1600" dirty="0" smtClean="0"/>
              <a:t>(</a:t>
            </a:r>
            <a:r>
              <a:rPr lang="en-US" sz="1600" dirty="0"/>
              <a:t>N = </a:t>
            </a:r>
            <a:r>
              <a:rPr lang="en-US" sz="1600" dirty="0" smtClean="0"/>
              <a:t>22</a:t>
            </a:r>
            <a:r>
              <a:rPr lang="en-US" sz="1600" dirty="0"/>
              <a:t>, </a:t>
            </a:r>
            <a:r>
              <a:rPr lang="en-US" sz="1600" dirty="0" smtClean="0"/>
              <a:t>L = 36)</a:t>
            </a:r>
          </a:p>
          <a:p>
            <a:pPr lvl="1"/>
            <a:r>
              <a:rPr lang="en-US" sz="1400" dirty="0" smtClean="0"/>
              <a:t>Showed results: from </a:t>
            </a:r>
            <a:r>
              <a:rPr lang="en-US" sz="1400" dirty="0" smtClean="0">
                <a:solidFill>
                  <a:srgbClr val="0000FF"/>
                </a:solidFill>
              </a:rPr>
              <a:t>Abilene</a:t>
            </a:r>
          </a:p>
          <a:p>
            <a:pPr lvl="1"/>
            <a:endParaRPr lang="en-US" sz="1400" dirty="0"/>
          </a:p>
          <a:p>
            <a:pPr lvl="1"/>
            <a:endParaRPr lang="en-US" sz="1400" dirty="0" smtClean="0"/>
          </a:p>
          <a:p>
            <a:pPr lvl="1"/>
            <a:endParaRPr lang="en-US" sz="1400" dirty="0" smtClean="0"/>
          </a:p>
          <a:p>
            <a:pPr lvl="1"/>
            <a:endParaRPr lang="en-US" sz="1400" dirty="0" smtClean="0"/>
          </a:p>
          <a:p>
            <a:pPr lvl="1"/>
            <a:r>
              <a:rPr lang="en-US" sz="1400" dirty="0" smtClean="0"/>
              <a:t>Sets</a:t>
            </a:r>
          </a:p>
          <a:p>
            <a:pPr lvl="2"/>
            <a:r>
              <a:rPr lang="en-US" sz="1200" dirty="0" smtClean="0"/>
              <a:t>Training: </a:t>
            </a:r>
            <a:r>
              <a:rPr lang="en-US" sz="1200" dirty="0"/>
              <a:t>14 </a:t>
            </a:r>
            <a:r>
              <a:rPr lang="en-US" sz="1200" dirty="0" smtClean="0"/>
              <a:t>simulation groups, 42 simulations, 500 periods</a:t>
            </a:r>
          </a:p>
          <a:p>
            <a:pPr lvl="2"/>
            <a:r>
              <a:rPr lang="en-US" sz="1200" dirty="0" smtClean="0"/>
              <a:t>Test: 1 simulation, 500 periods</a:t>
            </a:r>
          </a:p>
          <a:p>
            <a:pPr marL="0" indent="0">
              <a:buNone/>
            </a:pPr>
            <a:endParaRPr lang="en-US" sz="1600" b="1" dirty="0" smtClean="0"/>
          </a:p>
          <a:p>
            <a:endParaRPr lang="en-US" sz="1600" dirty="0" smtClean="0"/>
          </a:p>
          <a:p>
            <a:endParaRPr lang="en-US" sz="1600" dirty="0"/>
          </a:p>
          <a:p>
            <a:endParaRPr lang="en-US" sz="1600" dirty="0" smtClean="0"/>
          </a:p>
          <a:p>
            <a:endParaRPr lang="en-US" sz="1600" dirty="0" smtClean="0"/>
          </a:p>
          <a:p>
            <a:endParaRPr lang="en-US" sz="1600" dirty="0" smtClean="0"/>
          </a:p>
          <a:p>
            <a:endParaRPr lang="en-US" sz="1600" dirty="0"/>
          </a:p>
          <a:p>
            <a:endParaRPr lang="en-US" sz="1600" dirty="0" smtClean="0"/>
          </a:p>
          <a:p>
            <a:endParaRPr lang="en-US" sz="1600" dirty="0"/>
          </a:p>
          <a:p>
            <a:endParaRPr lang="en-US" sz="1600" dirty="0"/>
          </a:p>
          <a:p>
            <a:endParaRPr lang="en-US" sz="1600" dirty="0" smtClean="0"/>
          </a:p>
          <a:p>
            <a:endParaRPr lang="en-US" dirty="0" smtClean="0"/>
          </a:p>
          <a:p>
            <a:endParaRPr lang="en-US" dirty="0"/>
          </a:p>
          <a:p>
            <a:r>
              <a:rPr lang="en-US" b="1" dirty="0" smtClean="0"/>
              <a:t>Fixed </a:t>
            </a:r>
            <a:r>
              <a:rPr lang="en-US" b="1" dirty="0" smtClean="0"/>
              <a:t>intensity when training</a:t>
            </a:r>
          </a:p>
          <a:p>
            <a:pPr lvl="1"/>
            <a:r>
              <a:rPr lang="en-US" b="1" dirty="0" smtClean="0"/>
              <a:t>Input</a:t>
            </a:r>
            <a:r>
              <a:rPr lang="en-US" dirty="0" smtClean="0"/>
              <a:t>: traffic matrix</a:t>
            </a:r>
            <a:endParaRPr lang="en-US" b="1" dirty="0" smtClean="0"/>
          </a:p>
          <a:p>
            <a:pPr lvl="1"/>
            <a:r>
              <a:rPr lang="en-US" b="1" dirty="0" smtClean="0"/>
              <a:t>Target</a:t>
            </a:r>
            <a:r>
              <a:rPr lang="en-US" dirty="0" smtClean="0"/>
              <a:t>: e2e delay</a:t>
            </a:r>
          </a:p>
          <a:p>
            <a:pPr lvl="1"/>
            <a:r>
              <a:rPr lang="en-US" sz="1400" dirty="0" smtClean="0"/>
              <a:t>Train model only from </a:t>
            </a:r>
            <a:r>
              <a:rPr lang="en-US" sz="1400" b="1" dirty="0" smtClean="0"/>
              <a:t>low</a:t>
            </a:r>
            <a:r>
              <a:rPr lang="en-US" sz="1400" dirty="0" smtClean="0"/>
              <a:t>, test with </a:t>
            </a:r>
            <a:r>
              <a:rPr lang="en-US" sz="1400" b="1" dirty="0" smtClean="0"/>
              <a:t>low</a:t>
            </a:r>
            <a:r>
              <a:rPr lang="en-US" sz="1400" dirty="0" smtClean="0"/>
              <a:t>, </a:t>
            </a:r>
            <a:r>
              <a:rPr lang="en-US" sz="1400" b="1" dirty="0" smtClean="0"/>
              <a:t>medium</a:t>
            </a:r>
            <a:r>
              <a:rPr lang="en-US" sz="1400" dirty="0" smtClean="0"/>
              <a:t> and </a:t>
            </a:r>
            <a:r>
              <a:rPr lang="en-US" sz="1400" b="1" dirty="0" smtClean="0"/>
              <a:t>high</a:t>
            </a:r>
          </a:p>
          <a:p>
            <a:pPr lvl="2"/>
            <a:r>
              <a:rPr lang="en-US" sz="1200" dirty="0" smtClean="0"/>
              <a:t>Model learns from 14*500=7K rows</a:t>
            </a:r>
          </a:p>
          <a:p>
            <a:pPr lvl="2"/>
            <a:r>
              <a:rPr lang="en-US" sz="1200" dirty="0" smtClean="0"/>
              <a:t>Results: as expected, when testing on low we have greater results. Need to combine data from low, medium and high</a:t>
            </a:r>
            <a:endParaRPr lang="en-US" sz="1200" dirty="0"/>
          </a:p>
          <a:p>
            <a:r>
              <a:rPr lang="en-US" sz="1800" b="1" dirty="0" smtClean="0"/>
              <a:t>Varying intensity</a:t>
            </a:r>
          </a:p>
          <a:p>
            <a:pPr lvl="1">
              <a:buClr>
                <a:srgbClr val="000000">
                  <a:lumMod val="50000"/>
                  <a:lumOff val="50000"/>
                </a:srgbClr>
              </a:buClr>
            </a:pPr>
            <a:r>
              <a:rPr lang="en-US" b="1" dirty="0">
                <a:solidFill>
                  <a:srgbClr val="000000">
                    <a:lumMod val="75000"/>
                    <a:lumOff val="25000"/>
                  </a:srgbClr>
                </a:solidFill>
              </a:rPr>
              <a:t>Input</a:t>
            </a:r>
            <a:r>
              <a:rPr lang="en-US" dirty="0">
                <a:solidFill>
                  <a:srgbClr val="000000">
                    <a:lumMod val="75000"/>
                    <a:lumOff val="25000"/>
                  </a:srgbClr>
                </a:solidFill>
              </a:rPr>
              <a:t>: traffic matrix</a:t>
            </a:r>
            <a:endParaRPr lang="en-US" b="1" dirty="0">
              <a:solidFill>
                <a:srgbClr val="000000">
                  <a:lumMod val="75000"/>
                  <a:lumOff val="25000"/>
                </a:srgbClr>
              </a:solidFill>
            </a:endParaRPr>
          </a:p>
          <a:p>
            <a:pPr lvl="1">
              <a:buClr>
                <a:srgbClr val="000000">
                  <a:lumMod val="50000"/>
                  <a:lumOff val="50000"/>
                </a:srgbClr>
              </a:buClr>
            </a:pPr>
            <a:r>
              <a:rPr lang="en-US" b="1" dirty="0">
                <a:solidFill>
                  <a:srgbClr val="000000">
                    <a:lumMod val="75000"/>
                    <a:lumOff val="25000"/>
                  </a:srgbClr>
                </a:solidFill>
              </a:rPr>
              <a:t>Target</a:t>
            </a:r>
            <a:r>
              <a:rPr lang="en-US" dirty="0">
                <a:solidFill>
                  <a:srgbClr val="000000">
                    <a:lumMod val="75000"/>
                    <a:lumOff val="25000"/>
                  </a:srgbClr>
                </a:solidFill>
              </a:rPr>
              <a:t>: e2e delay</a:t>
            </a:r>
          </a:p>
          <a:p>
            <a:pPr lvl="2"/>
            <a:r>
              <a:rPr lang="en-US" sz="1200" dirty="0" smtClean="0"/>
              <a:t>N hidden layers, 50 nodes: </a:t>
            </a:r>
            <a:r>
              <a:rPr lang="en-US" sz="1200" b="1" u="sng" dirty="0" smtClean="0">
                <a:solidFill>
                  <a:srgbClr val="0000FF"/>
                </a:solidFill>
              </a:rPr>
              <a:t>validation loss = 1.8*10^-4</a:t>
            </a:r>
          </a:p>
          <a:p>
            <a:pPr lvl="2"/>
            <a:r>
              <a:rPr lang="en-US" sz="1200" dirty="0" smtClean="0"/>
              <a:t>N^2 hidden layers, 100 nodes</a:t>
            </a:r>
            <a:r>
              <a:rPr lang="en-US" sz="1200" dirty="0" smtClean="0"/>
              <a:t>: </a:t>
            </a:r>
            <a:r>
              <a:rPr lang="en-US" sz="1200" b="1" u="sng" dirty="0">
                <a:solidFill>
                  <a:srgbClr val="0000FF"/>
                </a:solidFill>
              </a:rPr>
              <a:t>validation loss = </a:t>
            </a:r>
            <a:r>
              <a:rPr lang="en-US" sz="1200" b="1" u="sng" dirty="0" smtClean="0">
                <a:solidFill>
                  <a:srgbClr val="0000FF"/>
                </a:solidFill>
              </a:rPr>
              <a:t>1.7*10</a:t>
            </a:r>
            <a:r>
              <a:rPr lang="en-US" sz="1200" b="1" u="sng" dirty="0">
                <a:solidFill>
                  <a:srgbClr val="0000FF"/>
                </a:solidFill>
              </a:rPr>
              <a:t>^-</a:t>
            </a:r>
            <a:r>
              <a:rPr lang="en-US" sz="1200" b="1" u="sng" dirty="0" smtClean="0">
                <a:solidFill>
                  <a:srgbClr val="0000FF"/>
                </a:solidFill>
              </a:rPr>
              <a:t>4</a:t>
            </a:r>
            <a:endParaRPr lang="en-US" sz="1200" b="1" u="sng" dirty="0">
              <a:solidFill>
                <a:srgbClr val="0000FF"/>
              </a:solidFill>
            </a:endParaRPr>
          </a:p>
        </p:txBody>
      </p:sp>
      <p:sp>
        <p:nvSpPr>
          <p:cNvPr id="4" name="TextBox 3"/>
          <p:cNvSpPr txBox="1"/>
          <p:nvPr/>
        </p:nvSpPr>
        <p:spPr>
          <a:xfrm>
            <a:off x="3855772" y="5637496"/>
            <a:ext cx="2089033" cy="1280351"/>
          </a:xfrm>
          <a:prstGeom prst="rect">
            <a:avLst/>
          </a:prstGeom>
          <a:noFill/>
        </p:spPr>
        <p:txBody>
          <a:bodyPr wrap="none" rtlCol="0">
            <a:spAutoFit/>
          </a:bodyPr>
          <a:lstStyle/>
          <a:p>
            <a:pPr marL="396000" lvl="1" indent="-180000" fontAlgn="auto">
              <a:lnSpc>
                <a:spcPct val="140000"/>
              </a:lnSpc>
              <a:spcAft>
                <a:spcPts val="400"/>
              </a:spcAft>
              <a:buClr>
                <a:srgbClr val="000000">
                  <a:lumMod val="50000"/>
                  <a:lumOff val="50000"/>
                </a:srgbClr>
              </a:buClr>
              <a:buFont typeface="微软雅黑" panose="020B0503020204020204" pitchFamily="34" charset="-122"/>
              <a:buChar char="›"/>
            </a:pPr>
            <a:r>
              <a:rPr lang="en-US" sz="1400" b="1" dirty="0">
                <a:solidFill>
                  <a:srgbClr val="000000">
                    <a:lumMod val="75000"/>
                    <a:lumOff val="25000"/>
                  </a:srgbClr>
                </a:solidFill>
                <a:latin typeface="微软雅黑" pitchFamily="34" charset="-122"/>
                <a:ea typeface="微软雅黑" pitchFamily="34" charset="-122"/>
              </a:rPr>
              <a:t>Early stopping</a:t>
            </a:r>
          </a:p>
          <a:p>
            <a:pPr marL="574675" lvl="2" indent="-180975" fontAlgn="auto">
              <a:lnSpc>
                <a:spcPct val="140000"/>
              </a:lnSpc>
              <a:spcAft>
                <a:spcPts val="400"/>
              </a:spcAft>
              <a:buClr>
                <a:srgbClr val="000000">
                  <a:lumMod val="50000"/>
                  <a:lumOff val="50000"/>
                </a:srgbClr>
              </a:buClr>
              <a:buFont typeface="FrutigerNext LT Regular" panose="020B0503040504020204" pitchFamily="34" charset="0"/>
              <a:buChar char="»"/>
            </a:pPr>
            <a:r>
              <a:rPr lang="en-US" sz="1200" dirty="0">
                <a:solidFill>
                  <a:srgbClr val="000000">
                    <a:lumMod val="75000"/>
                    <a:lumOff val="25000"/>
                  </a:srgbClr>
                </a:solidFill>
                <a:latin typeface="微软雅黑" pitchFamily="34" charset="-122"/>
                <a:ea typeface="微软雅黑" pitchFamily="34" charset="-122"/>
              </a:rPr>
              <a:t>Max epochs: 2048</a:t>
            </a:r>
          </a:p>
          <a:p>
            <a:pPr marL="574675" lvl="2" indent="-180975" fontAlgn="auto">
              <a:lnSpc>
                <a:spcPct val="140000"/>
              </a:lnSpc>
              <a:spcAft>
                <a:spcPts val="400"/>
              </a:spcAft>
              <a:buClr>
                <a:srgbClr val="000000">
                  <a:lumMod val="50000"/>
                  <a:lumOff val="50000"/>
                </a:srgbClr>
              </a:buClr>
              <a:buFont typeface="FrutigerNext LT Regular" panose="020B0503040504020204" pitchFamily="34" charset="0"/>
              <a:buChar char="»"/>
            </a:pPr>
            <a:r>
              <a:rPr lang="en-US" sz="1200" dirty="0">
                <a:solidFill>
                  <a:srgbClr val="000000">
                    <a:lumMod val="75000"/>
                    <a:lumOff val="25000"/>
                  </a:srgbClr>
                </a:solidFill>
                <a:latin typeface="微软雅黑" pitchFamily="34" charset="-122"/>
                <a:ea typeface="微软雅黑" pitchFamily="34" charset="-122"/>
              </a:rPr>
              <a:t>Patience: 10</a:t>
            </a:r>
          </a:p>
          <a:p>
            <a:endParaRPr lang="en-US" sz="1400" dirty="0" smtClean="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stretch>
            <a:fillRect/>
          </a:stretch>
        </p:blipFill>
        <p:spPr>
          <a:xfrm>
            <a:off x="2783632" y="1796223"/>
            <a:ext cx="2664349" cy="1363573"/>
          </a:xfrm>
          <a:prstGeom prst="rect">
            <a:avLst/>
          </a:prstGeom>
          <a:noFill/>
        </p:spPr>
      </p:pic>
      <p:sp>
        <p:nvSpPr>
          <p:cNvPr id="8" name="TextBox 7"/>
          <p:cNvSpPr txBox="1"/>
          <p:nvPr/>
        </p:nvSpPr>
        <p:spPr>
          <a:xfrm>
            <a:off x="3855772" y="3966954"/>
            <a:ext cx="2234010" cy="1900007"/>
          </a:xfrm>
          <a:prstGeom prst="rect">
            <a:avLst/>
          </a:prstGeom>
          <a:noFill/>
        </p:spPr>
        <p:txBody>
          <a:bodyPr wrap="none" rtlCol="0">
            <a:spAutoFit/>
          </a:bodyPr>
          <a:lstStyle/>
          <a:p>
            <a:pPr marL="396000" lvl="1" indent="-180000" fontAlgn="auto">
              <a:lnSpc>
                <a:spcPct val="140000"/>
              </a:lnSpc>
              <a:spcAft>
                <a:spcPts val="400"/>
              </a:spcAft>
              <a:buClr>
                <a:srgbClr val="000000">
                  <a:lumMod val="50000"/>
                  <a:lumOff val="50000"/>
                </a:srgbClr>
              </a:buClr>
              <a:buFont typeface="微软雅黑" panose="020B0503020204020204" pitchFamily="34" charset="-122"/>
              <a:buChar char="›"/>
            </a:pPr>
            <a:r>
              <a:rPr lang="en-US" sz="1400" b="1" dirty="0">
                <a:solidFill>
                  <a:srgbClr val="000000">
                    <a:lumMod val="75000"/>
                    <a:lumOff val="25000"/>
                  </a:srgbClr>
                </a:solidFill>
                <a:latin typeface="微软雅黑" pitchFamily="34" charset="-122"/>
                <a:ea typeface="微软雅黑" pitchFamily="34" charset="-122"/>
              </a:rPr>
              <a:t>N hidden layers</a:t>
            </a:r>
          </a:p>
          <a:p>
            <a:pPr marL="574675" lvl="2" indent="-180975" fontAlgn="auto">
              <a:lnSpc>
                <a:spcPct val="140000"/>
              </a:lnSpc>
              <a:spcAft>
                <a:spcPts val="400"/>
              </a:spcAft>
              <a:buClr>
                <a:srgbClr val="000000">
                  <a:lumMod val="50000"/>
                  <a:lumOff val="50000"/>
                </a:srgbClr>
              </a:buClr>
              <a:buFont typeface="FrutigerNext LT Regular" panose="020B0503040504020204" pitchFamily="34" charset="0"/>
              <a:buChar char="»"/>
            </a:pPr>
            <a:r>
              <a:rPr lang="en-US" sz="1200" dirty="0">
                <a:solidFill>
                  <a:srgbClr val="000000">
                    <a:lumMod val="75000"/>
                    <a:lumOff val="25000"/>
                  </a:srgbClr>
                </a:solidFill>
                <a:latin typeface="微软雅黑" pitchFamily="34" charset="-122"/>
                <a:ea typeface="微软雅黑" pitchFamily="34" charset="-122"/>
              </a:rPr>
              <a:t>Sigmoid</a:t>
            </a:r>
          </a:p>
          <a:p>
            <a:pPr marL="574675" lvl="2" indent="-180975" fontAlgn="auto">
              <a:lnSpc>
                <a:spcPct val="140000"/>
              </a:lnSpc>
              <a:spcAft>
                <a:spcPts val="400"/>
              </a:spcAft>
              <a:buClr>
                <a:srgbClr val="000000">
                  <a:lumMod val="50000"/>
                  <a:lumOff val="50000"/>
                </a:srgbClr>
              </a:buClr>
              <a:buFont typeface="FrutigerNext LT Regular" panose="020B0503040504020204" pitchFamily="34" charset="0"/>
              <a:buChar char="»"/>
            </a:pPr>
            <a:r>
              <a:rPr lang="en-US" sz="1200" dirty="0">
                <a:solidFill>
                  <a:srgbClr val="000000">
                    <a:lumMod val="75000"/>
                    <a:lumOff val="25000"/>
                  </a:srgbClr>
                </a:solidFill>
                <a:latin typeface="微软雅黑" pitchFamily="34" charset="-122"/>
                <a:ea typeface="微软雅黑" pitchFamily="34" charset="-122"/>
              </a:rPr>
              <a:t>Batch normalization</a:t>
            </a:r>
          </a:p>
          <a:p>
            <a:pPr marL="574675" lvl="2" indent="-180975" fontAlgn="auto">
              <a:lnSpc>
                <a:spcPct val="140000"/>
              </a:lnSpc>
              <a:spcAft>
                <a:spcPts val="400"/>
              </a:spcAft>
              <a:buClr>
                <a:srgbClr val="000000">
                  <a:lumMod val="50000"/>
                  <a:lumOff val="50000"/>
                </a:srgbClr>
              </a:buClr>
              <a:buFont typeface="FrutigerNext LT Regular" panose="020B0503040504020204" pitchFamily="34" charset="0"/>
              <a:buChar char="»"/>
            </a:pPr>
            <a:r>
              <a:rPr lang="en-US" sz="1200" dirty="0">
                <a:solidFill>
                  <a:srgbClr val="000000">
                    <a:lumMod val="75000"/>
                    <a:lumOff val="25000"/>
                  </a:srgbClr>
                </a:solidFill>
                <a:latin typeface="微软雅黑" pitchFamily="34" charset="-122"/>
                <a:ea typeface="微软雅黑" pitchFamily="34" charset="-122"/>
              </a:rPr>
              <a:t>Hidden nodes: 50</a:t>
            </a:r>
          </a:p>
          <a:p>
            <a:pPr marL="574675" lvl="2" indent="-180975" fontAlgn="auto">
              <a:lnSpc>
                <a:spcPct val="140000"/>
              </a:lnSpc>
              <a:spcAft>
                <a:spcPts val="400"/>
              </a:spcAft>
              <a:buClr>
                <a:srgbClr val="000000">
                  <a:lumMod val="50000"/>
                  <a:lumOff val="50000"/>
                </a:srgbClr>
              </a:buClr>
              <a:buFont typeface="FrutigerNext LT Regular" panose="020B0503040504020204" pitchFamily="34" charset="0"/>
              <a:buChar char="»"/>
            </a:pPr>
            <a:r>
              <a:rPr lang="en-US" sz="1200" dirty="0">
                <a:solidFill>
                  <a:srgbClr val="000000">
                    <a:lumMod val="75000"/>
                    <a:lumOff val="25000"/>
                  </a:srgbClr>
                </a:solidFill>
                <a:latin typeface="微软雅黑" pitchFamily="34" charset="-122"/>
                <a:ea typeface="微软雅黑" pitchFamily="34" charset="-122"/>
              </a:rPr>
              <a:t>Batch size: 256</a:t>
            </a:r>
          </a:p>
          <a:p>
            <a:endParaRPr lang="en-US" sz="1400" dirty="0" smtClean="0">
              <a:latin typeface="微软雅黑" panose="020B0503020204020204" pitchFamily="34" charset="-122"/>
              <a:ea typeface="微软雅黑" panose="020B0503020204020204" pitchFamily="34" charset="-122"/>
            </a:endParaRPr>
          </a:p>
        </p:txBody>
      </p:sp>
      <p:sp>
        <p:nvSpPr>
          <p:cNvPr id="9" name="TextBox 8"/>
          <p:cNvSpPr txBox="1"/>
          <p:nvPr/>
        </p:nvSpPr>
        <p:spPr>
          <a:xfrm>
            <a:off x="699510" y="4039767"/>
            <a:ext cx="2962286" cy="2029273"/>
          </a:xfrm>
          <a:prstGeom prst="rect">
            <a:avLst/>
          </a:prstGeom>
          <a:noFill/>
        </p:spPr>
        <p:txBody>
          <a:bodyPr wrap="none" rtlCol="0">
            <a:spAutoFit/>
          </a:bodyPr>
          <a:lstStyle/>
          <a:p>
            <a:pPr marL="216000" lvl="0" indent="-216000" fontAlgn="auto">
              <a:lnSpc>
                <a:spcPct val="140000"/>
              </a:lnSpc>
              <a:spcAft>
                <a:spcPts val="400"/>
              </a:spcAft>
              <a:buClr>
                <a:srgbClr val="000000">
                  <a:lumMod val="50000"/>
                  <a:lumOff val="50000"/>
                </a:srgbClr>
              </a:buClr>
              <a:buSzPct val="60000"/>
              <a:buFont typeface="Wingdings" panose="05000000000000000000" pitchFamily="2" charset="2"/>
              <a:buChar char="n"/>
            </a:pPr>
            <a:r>
              <a:rPr lang="en-US" sz="1600" b="1" dirty="0">
                <a:solidFill>
                  <a:srgbClr val="000000">
                    <a:lumMod val="75000"/>
                    <a:lumOff val="25000"/>
                  </a:srgbClr>
                </a:solidFill>
                <a:latin typeface="微软雅黑" pitchFamily="34" charset="-122"/>
                <a:ea typeface="微软雅黑" pitchFamily="34" charset="-122"/>
              </a:rPr>
              <a:t>Model (current version)</a:t>
            </a:r>
            <a:r>
              <a:rPr lang="en-US" sz="1600" dirty="0">
                <a:solidFill>
                  <a:srgbClr val="000000">
                    <a:lumMod val="75000"/>
                    <a:lumOff val="25000"/>
                  </a:srgbClr>
                </a:solidFill>
                <a:latin typeface="微软雅黑" pitchFamily="34" charset="-122"/>
                <a:ea typeface="微软雅黑" pitchFamily="34" charset="-122"/>
              </a:rPr>
              <a:t>: </a:t>
            </a:r>
          </a:p>
          <a:p>
            <a:pPr marL="396000" lvl="1" indent="-180000" fontAlgn="auto">
              <a:lnSpc>
                <a:spcPct val="140000"/>
              </a:lnSpc>
              <a:spcAft>
                <a:spcPts val="400"/>
              </a:spcAft>
              <a:buClr>
                <a:srgbClr val="000000">
                  <a:lumMod val="50000"/>
                  <a:lumOff val="50000"/>
                </a:srgbClr>
              </a:buClr>
              <a:buFont typeface="微软雅黑" panose="020B0503020204020204" pitchFamily="34" charset="-122"/>
              <a:buChar char="›"/>
            </a:pPr>
            <a:r>
              <a:rPr lang="en-US" sz="1400" b="1" dirty="0">
                <a:solidFill>
                  <a:srgbClr val="000000">
                    <a:lumMod val="75000"/>
                    <a:lumOff val="25000"/>
                  </a:srgbClr>
                </a:solidFill>
                <a:latin typeface="微软雅黑" pitchFamily="34" charset="-122"/>
                <a:ea typeface="微软雅黑" pitchFamily="34" charset="-122"/>
              </a:rPr>
              <a:t>Deep Learning NN</a:t>
            </a:r>
          </a:p>
          <a:p>
            <a:pPr marL="396000" lvl="1" indent="-180000" fontAlgn="auto">
              <a:lnSpc>
                <a:spcPct val="140000"/>
              </a:lnSpc>
              <a:spcAft>
                <a:spcPts val="400"/>
              </a:spcAft>
              <a:buClr>
                <a:srgbClr val="000000">
                  <a:lumMod val="50000"/>
                  <a:lumOff val="50000"/>
                </a:srgbClr>
              </a:buClr>
              <a:buFont typeface="微软雅黑" panose="020B0503020204020204" pitchFamily="34" charset="-122"/>
              <a:buChar char="›"/>
            </a:pPr>
            <a:r>
              <a:rPr lang="en-US" sz="1400" b="1" dirty="0">
                <a:solidFill>
                  <a:srgbClr val="000000">
                    <a:lumMod val="75000"/>
                    <a:lumOff val="25000"/>
                  </a:srgbClr>
                </a:solidFill>
                <a:latin typeface="微软雅黑" pitchFamily="34" charset="-122"/>
                <a:ea typeface="微软雅黑" pitchFamily="34" charset="-122"/>
              </a:rPr>
              <a:t>Optimizer: Adam</a:t>
            </a:r>
          </a:p>
          <a:p>
            <a:pPr marL="574675" lvl="2" indent="-180975" fontAlgn="auto">
              <a:lnSpc>
                <a:spcPct val="140000"/>
              </a:lnSpc>
              <a:spcAft>
                <a:spcPts val="400"/>
              </a:spcAft>
              <a:buClr>
                <a:srgbClr val="000000">
                  <a:lumMod val="50000"/>
                  <a:lumOff val="50000"/>
                </a:srgbClr>
              </a:buClr>
              <a:buFont typeface="FrutigerNext LT Regular" panose="020B0503040504020204" pitchFamily="34" charset="0"/>
              <a:buChar char="»"/>
            </a:pPr>
            <a:r>
              <a:rPr lang="en-US" sz="1200" dirty="0">
                <a:solidFill>
                  <a:srgbClr val="000000">
                    <a:lumMod val="75000"/>
                    <a:lumOff val="25000"/>
                  </a:srgbClr>
                </a:solidFill>
                <a:latin typeface="微软雅黑" pitchFamily="34" charset="-122"/>
                <a:ea typeface="微软雅黑" pitchFamily="34" charset="-122"/>
              </a:rPr>
              <a:t>Learning rate: 0.0001</a:t>
            </a:r>
          </a:p>
          <a:p>
            <a:pPr marL="574675" lvl="2" indent="-180975" fontAlgn="auto">
              <a:lnSpc>
                <a:spcPct val="140000"/>
              </a:lnSpc>
              <a:spcAft>
                <a:spcPts val="400"/>
              </a:spcAft>
              <a:buClr>
                <a:srgbClr val="000000">
                  <a:lumMod val="50000"/>
                  <a:lumOff val="50000"/>
                </a:srgbClr>
              </a:buClr>
              <a:buFont typeface="FrutigerNext LT Regular" panose="020B0503040504020204" pitchFamily="34" charset="0"/>
              <a:buChar char="»"/>
            </a:pPr>
            <a:r>
              <a:rPr lang="en-US" sz="1200" dirty="0">
                <a:solidFill>
                  <a:srgbClr val="000000">
                    <a:lumMod val="75000"/>
                    <a:lumOff val="25000"/>
                  </a:srgbClr>
                </a:solidFill>
                <a:latin typeface="微软雅黑" pitchFamily="34" charset="-122"/>
                <a:ea typeface="微软雅黑" pitchFamily="34" charset="-122"/>
              </a:rPr>
              <a:t>L2 regularization. </a:t>
            </a:r>
            <a:r>
              <a:rPr lang="el-GR" sz="1200" dirty="0">
                <a:solidFill>
                  <a:srgbClr val="000000">
                    <a:lumMod val="75000"/>
                    <a:lumOff val="25000"/>
                  </a:srgbClr>
                </a:solidFill>
                <a:latin typeface="微软雅黑" pitchFamily="34" charset="-122"/>
                <a:ea typeface="微软雅黑" pitchFamily="34" charset="-122"/>
              </a:rPr>
              <a:t>Λ</a:t>
            </a:r>
            <a:r>
              <a:rPr lang="en-US" sz="1200" dirty="0">
                <a:solidFill>
                  <a:srgbClr val="000000">
                    <a:lumMod val="75000"/>
                    <a:lumOff val="25000"/>
                  </a:srgbClr>
                </a:solidFill>
                <a:latin typeface="微软雅黑" pitchFamily="34" charset="-122"/>
                <a:ea typeface="微软雅黑" pitchFamily="34" charset="-122"/>
              </a:rPr>
              <a:t>=0.00003</a:t>
            </a:r>
          </a:p>
          <a:p>
            <a:endParaRPr lang="en-US" sz="1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957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Next steps</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
        <p:nvSpPr>
          <p:cNvPr id="6" name="Text Placeholder 2"/>
          <p:cNvSpPr>
            <a:spLocks noGrp="1"/>
          </p:cNvSpPr>
          <p:nvPr>
            <p:ph type="body" sz="quarter" idx="11"/>
          </p:nvPr>
        </p:nvSpPr>
        <p:spPr>
          <a:xfrm>
            <a:off x="727528" y="634286"/>
            <a:ext cx="10943167" cy="5802614"/>
          </a:xfrm>
        </p:spPr>
        <p:txBody>
          <a:bodyPr numCol="2"/>
          <a:lstStyle/>
          <a:p>
            <a:r>
              <a:rPr lang="en-US" b="1" dirty="0"/>
              <a:t>Short term</a:t>
            </a:r>
          </a:p>
          <a:p>
            <a:pPr lvl="1"/>
            <a:r>
              <a:rPr lang="en-US" dirty="0" smtClean="0"/>
              <a:t>Analyze how the model performances are affected </a:t>
            </a:r>
            <a:r>
              <a:rPr lang="en-US" b="1" dirty="0" smtClean="0"/>
              <a:t>when</a:t>
            </a:r>
            <a:r>
              <a:rPr lang="en-US" dirty="0" smtClean="0"/>
              <a:t> </a:t>
            </a:r>
            <a:r>
              <a:rPr lang="en-US" b="1" dirty="0" smtClean="0"/>
              <a:t>adding</a:t>
            </a:r>
            <a:r>
              <a:rPr lang="en-US" dirty="0" smtClean="0"/>
              <a:t> the </a:t>
            </a:r>
            <a:r>
              <a:rPr lang="en-US" b="1" dirty="0" smtClean="0"/>
              <a:t>other</a:t>
            </a:r>
            <a:r>
              <a:rPr lang="en-US" dirty="0" smtClean="0"/>
              <a:t> </a:t>
            </a:r>
            <a:r>
              <a:rPr lang="en-US" b="1" dirty="0" smtClean="0"/>
              <a:t>features</a:t>
            </a:r>
            <a:r>
              <a:rPr lang="en-US" dirty="0" smtClean="0"/>
              <a:t> we measured</a:t>
            </a:r>
          </a:p>
          <a:p>
            <a:pPr lvl="1"/>
            <a:r>
              <a:rPr lang="en-US" dirty="0" smtClean="0"/>
              <a:t>Do some consideration </a:t>
            </a:r>
            <a:r>
              <a:rPr lang="en-US" dirty="0" smtClean="0"/>
              <a:t>on the </a:t>
            </a:r>
            <a:r>
              <a:rPr lang="en-US" b="1" dirty="0" smtClean="0"/>
              <a:t>relevancy </a:t>
            </a:r>
            <a:r>
              <a:rPr lang="en-US" dirty="0" smtClean="0"/>
              <a:t>of the features</a:t>
            </a:r>
            <a:endParaRPr lang="en-US" dirty="0" smtClean="0"/>
          </a:p>
          <a:p>
            <a:pPr lvl="2"/>
            <a:r>
              <a:rPr lang="en-US" dirty="0" smtClean="0"/>
              <a:t>Per </a:t>
            </a:r>
            <a:r>
              <a:rPr lang="en-US" dirty="0"/>
              <a:t>link drops? Sum of drops</a:t>
            </a:r>
            <a:r>
              <a:rPr lang="en-US" dirty="0" smtClean="0"/>
              <a:t>?</a:t>
            </a:r>
          </a:p>
          <a:p>
            <a:pPr lvl="1"/>
            <a:r>
              <a:rPr lang="en-US" dirty="0" smtClean="0"/>
              <a:t>Empirically </a:t>
            </a:r>
            <a:r>
              <a:rPr lang="en-US" b="1" dirty="0"/>
              <a:t>tune</a:t>
            </a:r>
            <a:r>
              <a:rPr lang="en-US" dirty="0"/>
              <a:t> some values to have consistent data (</a:t>
            </a:r>
            <a:r>
              <a:rPr lang="en-US" dirty="0" err="1"/>
              <a:t>eg</a:t>
            </a:r>
            <a:r>
              <a:rPr lang="en-US" dirty="0"/>
              <a:t>: period size</a:t>
            </a:r>
            <a:r>
              <a:rPr lang="en-US" dirty="0" smtClean="0"/>
              <a:t>)</a:t>
            </a:r>
          </a:p>
          <a:p>
            <a:pPr lvl="1"/>
            <a:r>
              <a:rPr lang="en-US" dirty="0" smtClean="0"/>
              <a:t>Try the simple NN model with </a:t>
            </a:r>
            <a:r>
              <a:rPr lang="en-US" b="1" dirty="0" smtClean="0"/>
              <a:t>other </a:t>
            </a:r>
            <a:r>
              <a:rPr lang="en-US" b="1" dirty="0" smtClean="0"/>
              <a:t>computer networks </a:t>
            </a:r>
            <a:r>
              <a:rPr lang="en-US" dirty="0" smtClean="0"/>
              <a:t>(NSF, Geant2)</a:t>
            </a:r>
            <a:endParaRPr lang="en-US" dirty="0" smtClean="0"/>
          </a:p>
          <a:p>
            <a:pPr lvl="1"/>
            <a:r>
              <a:rPr lang="en-US" b="1" dirty="0" smtClean="0"/>
              <a:t>Compare</a:t>
            </a:r>
            <a:r>
              <a:rPr lang="en-US" dirty="0" smtClean="0"/>
              <a:t> </a:t>
            </a:r>
            <a:r>
              <a:rPr lang="en-US" dirty="0" smtClean="0"/>
              <a:t>DL results </a:t>
            </a:r>
            <a:r>
              <a:rPr lang="en-US" dirty="0" smtClean="0"/>
              <a:t>with </a:t>
            </a:r>
            <a:r>
              <a:rPr lang="en-US" dirty="0" smtClean="0"/>
              <a:t>other ML technique (</a:t>
            </a:r>
            <a:r>
              <a:rPr lang="en-US" dirty="0" err="1" smtClean="0"/>
              <a:t>eg</a:t>
            </a:r>
            <a:r>
              <a:rPr lang="en-US" dirty="0" smtClean="0"/>
              <a:t>: Random Forest</a:t>
            </a:r>
            <a:r>
              <a:rPr lang="en-US" dirty="0" smtClean="0"/>
              <a:t>) to </a:t>
            </a:r>
            <a:r>
              <a:rPr lang="en-US" b="1" dirty="0" smtClean="0"/>
              <a:t>understand</a:t>
            </a:r>
            <a:r>
              <a:rPr lang="en-US" dirty="0" smtClean="0"/>
              <a:t> its </a:t>
            </a:r>
            <a:r>
              <a:rPr lang="en-US" b="1" dirty="0" smtClean="0"/>
              <a:t>effectiveness</a:t>
            </a:r>
          </a:p>
          <a:p>
            <a:pPr lvl="1"/>
            <a:endParaRPr lang="en-US" dirty="0"/>
          </a:p>
          <a:p>
            <a:pPr lvl="1"/>
            <a:endParaRPr lang="en-US" dirty="0" smtClean="0"/>
          </a:p>
          <a:p>
            <a:pPr lvl="1"/>
            <a:endParaRPr lang="en-US" dirty="0" smtClean="0"/>
          </a:p>
          <a:p>
            <a:r>
              <a:rPr lang="en-US" b="1" dirty="0" smtClean="0"/>
              <a:t>Long term</a:t>
            </a:r>
          </a:p>
          <a:p>
            <a:pPr lvl="1"/>
            <a:r>
              <a:rPr lang="en-US" b="1" dirty="0" smtClean="0"/>
              <a:t>Routing scheme in input </a:t>
            </a:r>
            <a:r>
              <a:rPr lang="en-US" dirty="0" smtClean="0"/>
              <a:t>to the simulator</a:t>
            </a:r>
          </a:p>
          <a:p>
            <a:pPr lvl="1"/>
            <a:r>
              <a:rPr lang="en-US" dirty="0" smtClean="0"/>
              <a:t>Update the model considering current </a:t>
            </a:r>
            <a:r>
              <a:rPr lang="en-US" b="1" dirty="0" smtClean="0"/>
              <a:t>state of the art </a:t>
            </a:r>
            <a:r>
              <a:rPr lang="en-US" dirty="0" smtClean="0"/>
              <a:t>implementations</a:t>
            </a:r>
          </a:p>
          <a:p>
            <a:pPr lvl="2"/>
            <a:r>
              <a:rPr lang="en-US" dirty="0" err="1" smtClean="0"/>
              <a:t>RouteNet</a:t>
            </a:r>
            <a:endParaRPr lang="en-US" sz="1200" dirty="0" smtClean="0"/>
          </a:p>
          <a:p>
            <a:pPr lvl="2"/>
            <a:r>
              <a:rPr lang="en-US" dirty="0" err="1" smtClean="0"/>
              <a:t>DeepQ</a:t>
            </a:r>
            <a:endParaRPr lang="en-US" sz="1200" dirty="0" smtClean="0"/>
          </a:p>
          <a:p>
            <a:pPr lvl="1"/>
            <a:r>
              <a:rPr lang="en-US" dirty="0" smtClean="0"/>
              <a:t>Apply </a:t>
            </a:r>
            <a:r>
              <a:rPr lang="en-US" b="1" dirty="0" smtClean="0"/>
              <a:t>Graph Convolutional Network</a:t>
            </a:r>
          </a:p>
          <a:p>
            <a:pPr lvl="1"/>
            <a:endParaRPr lang="en-US" dirty="0"/>
          </a:p>
          <a:p>
            <a:pPr lvl="2"/>
            <a:endParaRPr lang="en-US" dirty="0" smtClean="0"/>
          </a:p>
        </p:txBody>
      </p:sp>
    </p:spTree>
    <p:extLst>
      <p:ext uri="{BB962C8B-B14F-4D97-AF65-F5344CB8AC3E}">
        <p14:creationId xmlns:p14="http://schemas.microsoft.com/office/powerpoint/2010/main" val="39669961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600" dirty="0" smtClean="0"/>
              <a:t>Introduction</a:t>
            </a:r>
            <a:endParaRPr lang="en-US" sz="2600" dirty="0"/>
          </a:p>
        </p:txBody>
      </p:sp>
      <p:sp>
        <p:nvSpPr>
          <p:cNvPr id="3" name="Text Placeholder 2"/>
          <p:cNvSpPr>
            <a:spLocks noGrp="1"/>
          </p:cNvSpPr>
          <p:nvPr>
            <p:ph type="body" sz="quarter" idx="11"/>
          </p:nvPr>
        </p:nvSpPr>
        <p:spPr>
          <a:xfrm>
            <a:off x="732895" y="806232"/>
            <a:ext cx="10943167" cy="4530471"/>
          </a:xfrm>
        </p:spPr>
        <p:txBody>
          <a:bodyPr numCol="1"/>
          <a:lstStyle/>
          <a:p>
            <a:r>
              <a:rPr lang="en-US" sz="2000" b="1" u="sng" dirty="0" smtClean="0"/>
              <a:t>Estimating </a:t>
            </a:r>
            <a:r>
              <a:rPr lang="en-US" sz="2000" b="1" u="sng" dirty="0" err="1" smtClean="0"/>
              <a:t>QoS</a:t>
            </a:r>
            <a:r>
              <a:rPr lang="en-US" sz="2000" b="1" u="sng" dirty="0" smtClean="0"/>
              <a:t> </a:t>
            </a:r>
            <a:r>
              <a:rPr lang="en-US" sz="2000" u="sng" dirty="0" smtClean="0"/>
              <a:t>is a </a:t>
            </a:r>
            <a:r>
              <a:rPr lang="en-US" sz="2000" b="1" u="sng" dirty="0" smtClean="0">
                <a:solidFill>
                  <a:srgbClr val="0000FF"/>
                </a:solidFill>
              </a:rPr>
              <a:t>hard problem</a:t>
            </a:r>
            <a:r>
              <a:rPr lang="en-US" sz="2000" u="sng" dirty="0" smtClean="0">
                <a:solidFill>
                  <a:srgbClr val="0000FF"/>
                </a:solidFill>
              </a:rPr>
              <a:t> </a:t>
            </a:r>
          </a:p>
          <a:p>
            <a:pPr lvl="1"/>
            <a:r>
              <a:rPr lang="en-US" sz="2000" dirty="0"/>
              <a:t>T</a:t>
            </a:r>
            <a:r>
              <a:rPr lang="en-US" sz="2000" dirty="0" smtClean="0"/>
              <a:t>he space exploration is composed of a lot of parameters: </a:t>
            </a:r>
            <a:r>
              <a:rPr lang="en-US" sz="2000" b="1" dirty="0" smtClean="0">
                <a:solidFill>
                  <a:srgbClr val="0000FF"/>
                </a:solidFill>
              </a:rPr>
              <a:t>topology, number of nodes, routing policy, traffic intensity, traffic distribution</a:t>
            </a:r>
            <a:r>
              <a:rPr lang="en-US" sz="2000" dirty="0" smtClean="0">
                <a:solidFill>
                  <a:srgbClr val="0000FF"/>
                </a:solidFill>
              </a:rPr>
              <a:t>…</a:t>
            </a:r>
            <a:r>
              <a:rPr lang="en-US" sz="2000" dirty="0" smtClean="0"/>
              <a:t> </a:t>
            </a:r>
          </a:p>
          <a:p>
            <a:pPr lvl="1"/>
            <a:r>
              <a:rPr lang="en-US" sz="2000" dirty="0" smtClean="0"/>
              <a:t>It means that </a:t>
            </a:r>
            <a:r>
              <a:rPr lang="en-US" sz="2000" b="1" dirty="0" smtClean="0"/>
              <a:t>we are learning the relation between the </a:t>
            </a:r>
            <a:r>
              <a:rPr lang="en-US" sz="2000" b="1" dirty="0" err="1" smtClean="0"/>
              <a:t>QoS</a:t>
            </a:r>
            <a:r>
              <a:rPr lang="en-US" sz="2000" b="1" dirty="0" smtClean="0"/>
              <a:t> metrics</a:t>
            </a:r>
            <a:r>
              <a:rPr lang="en-US" sz="2000" dirty="0" smtClean="0"/>
              <a:t> and all these features!</a:t>
            </a:r>
          </a:p>
          <a:p>
            <a:pPr lvl="1"/>
            <a:r>
              <a:rPr lang="en-US" sz="2000" dirty="0" smtClean="0"/>
              <a:t>About Machine Learning</a:t>
            </a:r>
          </a:p>
          <a:p>
            <a:pPr lvl="2"/>
            <a:r>
              <a:rPr lang="en-US" sz="1800" dirty="0" smtClean="0"/>
              <a:t>Supervised Learning problem - Regression</a:t>
            </a:r>
          </a:p>
          <a:p>
            <a:pPr lvl="2"/>
            <a:r>
              <a:rPr lang="en-US" sz="1800" dirty="0" smtClean="0"/>
              <a:t>We choose Deep Learning (DL) as the Machine Learning family</a:t>
            </a:r>
          </a:p>
          <a:p>
            <a:pPr lvl="1"/>
            <a:r>
              <a:rPr lang="en-US" sz="2000" dirty="0" smtClean="0"/>
              <a:t>Most of these features are </a:t>
            </a:r>
            <a:r>
              <a:rPr lang="en-US" sz="2000" b="1" dirty="0" smtClean="0"/>
              <a:t>not even easy to describe</a:t>
            </a:r>
            <a:r>
              <a:rPr lang="en-US" sz="2000" dirty="0" smtClean="0"/>
              <a:t> in a way </a:t>
            </a:r>
            <a:r>
              <a:rPr lang="en-US" sz="2000" dirty="0" err="1" smtClean="0"/>
              <a:t>s.t.</a:t>
            </a:r>
            <a:r>
              <a:rPr lang="en-US" sz="2000" dirty="0" smtClean="0"/>
              <a:t> DL techniques can handle with them</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1787901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600" dirty="0" smtClean="0"/>
              <a:t>Summary 28/05 and updates</a:t>
            </a:r>
            <a:endParaRPr lang="en-US" sz="2600" dirty="0"/>
          </a:p>
        </p:txBody>
      </p:sp>
      <p:sp>
        <p:nvSpPr>
          <p:cNvPr id="3" name="Text Placeholder 2"/>
          <p:cNvSpPr>
            <a:spLocks noGrp="1"/>
          </p:cNvSpPr>
          <p:nvPr>
            <p:ph type="body" sz="quarter" idx="11"/>
          </p:nvPr>
        </p:nvSpPr>
        <p:spPr>
          <a:xfrm>
            <a:off x="732895" y="806232"/>
            <a:ext cx="10943167" cy="8008346"/>
          </a:xfrm>
        </p:spPr>
        <p:txBody>
          <a:bodyPr numCol="2"/>
          <a:lstStyle/>
          <a:p>
            <a:r>
              <a:rPr lang="en-US" sz="2000" b="1" u="sng" dirty="0" smtClean="0">
                <a:solidFill>
                  <a:srgbClr val="0000FF"/>
                </a:solidFill>
              </a:rPr>
              <a:t>Summary 28/05</a:t>
            </a:r>
          </a:p>
          <a:p>
            <a:pPr lvl="1"/>
            <a:r>
              <a:rPr lang="en-US" u="sng" dirty="0" err="1" smtClean="0">
                <a:solidFill>
                  <a:srgbClr val="0000FF"/>
                </a:solidFill>
              </a:rPr>
              <a:t>SoA</a:t>
            </a:r>
            <a:endParaRPr lang="en-US" dirty="0">
              <a:solidFill>
                <a:srgbClr val="0000FF"/>
              </a:solidFill>
            </a:endParaRPr>
          </a:p>
          <a:p>
            <a:pPr lvl="2"/>
            <a:r>
              <a:rPr lang="en-US" dirty="0" smtClean="0"/>
              <a:t>Understanding </a:t>
            </a:r>
            <a:r>
              <a:rPr lang="en-US" dirty="0" smtClean="0"/>
              <a:t>NN </a:t>
            </a:r>
            <a:r>
              <a:rPr lang="en-US" baseline="30000" dirty="0" smtClean="0"/>
              <a:t>(1)</a:t>
            </a:r>
            <a:endParaRPr lang="en-US" baseline="30000" dirty="0" smtClean="0"/>
          </a:p>
          <a:p>
            <a:pPr lvl="2"/>
            <a:r>
              <a:rPr lang="en-US" dirty="0" err="1" smtClean="0"/>
              <a:t>DeepQ</a:t>
            </a:r>
            <a:r>
              <a:rPr lang="en-US" dirty="0"/>
              <a:t> </a:t>
            </a:r>
            <a:r>
              <a:rPr lang="en-US" baseline="30000" dirty="0" smtClean="0"/>
              <a:t>(2)</a:t>
            </a:r>
            <a:endParaRPr lang="en-US" baseline="30000" dirty="0" smtClean="0"/>
          </a:p>
          <a:p>
            <a:pPr lvl="2"/>
            <a:r>
              <a:rPr lang="en-US" dirty="0" err="1" smtClean="0"/>
              <a:t>RouteNet</a:t>
            </a:r>
            <a:r>
              <a:rPr lang="en-US" dirty="0"/>
              <a:t> </a:t>
            </a:r>
            <a:r>
              <a:rPr lang="en-US" baseline="30000" dirty="0" smtClean="0"/>
              <a:t>(3)</a:t>
            </a:r>
            <a:endParaRPr lang="en-US" baseline="30000" dirty="0" smtClean="0"/>
          </a:p>
          <a:p>
            <a:pPr lvl="1"/>
            <a:r>
              <a:rPr lang="en-US" u="sng" dirty="0" smtClean="0">
                <a:solidFill>
                  <a:srgbClr val="0000FF"/>
                </a:solidFill>
              </a:rPr>
              <a:t>Dataset analysis</a:t>
            </a:r>
          </a:p>
          <a:p>
            <a:pPr lvl="2"/>
            <a:r>
              <a:rPr lang="en-US" b="1" dirty="0" smtClean="0"/>
              <a:t>Goal: </a:t>
            </a:r>
            <a:r>
              <a:rPr lang="en-US" dirty="0" smtClean="0"/>
              <a:t>exploit their work to improve the collection of data for a real case scenario</a:t>
            </a:r>
            <a:endParaRPr lang="en-US" b="1" dirty="0" smtClean="0"/>
          </a:p>
          <a:p>
            <a:pPr lvl="1"/>
            <a:r>
              <a:rPr lang="en-US" u="sng" dirty="0" smtClean="0">
                <a:solidFill>
                  <a:srgbClr val="0000FF"/>
                </a:solidFill>
              </a:rPr>
              <a:t>Implementation of </a:t>
            </a:r>
            <a:r>
              <a:rPr lang="en-US" u="sng" baseline="30000" dirty="0" smtClean="0">
                <a:solidFill>
                  <a:srgbClr val="0000FF"/>
                </a:solidFill>
              </a:rPr>
              <a:t>(1)</a:t>
            </a:r>
            <a:endParaRPr lang="en-US" u="sng" dirty="0" smtClean="0">
              <a:solidFill>
                <a:srgbClr val="0000FF"/>
              </a:solidFill>
            </a:endParaRPr>
          </a:p>
          <a:p>
            <a:pPr lvl="2"/>
            <a:r>
              <a:rPr lang="en-US" dirty="0" smtClean="0"/>
              <a:t>Learning from their dataset</a:t>
            </a:r>
          </a:p>
          <a:p>
            <a:pPr lvl="2"/>
            <a:r>
              <a:rPr lang="en-US" b="1" dirty="0" smtClean="0"/>
              <a:t>Goal: </a:t>
            </a:r>
            <a:r>
              <a:rPr lang="en-US" dirty="0" smtClean="0"/>
              <a:t>exploit results obtained in this phase </a:t>
            </a:r>
            <a:r>
              <a:rPr lang="en-US" dirty="0" smtClean="0"/>
              <a:t>when </a:t>
            </a:r>
            <a:r>
              <a:rPr lang="en-US" dirty="0" smtClean="0"/>
              <a:t>learning from our dataset</a:t>
            </a:r>
          </a:p>
          <a:p>
            <a:endParaRPr lang="en-US" sz="2000" b="1" u="sng" dirty="0" smtClean="0">
              <a:solidFill>
                <a:srgbClr val="0000FF"/>
              </a:solidFill>
            </a:endParaRPr>
          </a:p>
          <a:p>
            <a:endParaRPr lang="en-US" sz="2000" b="1" u="sng" dirty="0">
              <a:solidFill>
                <a:srgbClr val="0000FF"/>
              </a:solidFill>
            </a:endParaRPr>
          </a:p>
          <a:p>
            <a:endParaRPr lang="en-US" sz="2000" b="1" u="sng" dirty="0" smtClean="0">
              <a:solidFill>
                <a:srgbClr val="0000FF"/>
              </a:solidFill>
            </a:endParaRPr>
          </a:p>
          <a:p>
            <a:endParaRPr lang="en-US" sz="2000" b="1" u="sng" dirty="0" smtClean="0">
              <a:solidFill>
                <a:srgbClr val="0000FF"/>
              </a:solidFill>
            </a:endParaRPr>
          </a:p>
          <a:p>
            <a:endParaRPr lang="en-US" sz="2000" b="1" u="sng" dirty="0">
              <a:solidFill>
                <a:srgbClr val="0000FF"/>
              </a:solidFill>
            </a:endParaRPr>
          </a:p>
          <a:p>
            <a:endParaRPr lang="en-US" sz="2000" b="1" u="sng" dirty="0" smtClean="0">
              <a:solidFill>
                <a:srgbClr val="0000FF"/>
              </a:solidFill>
            </a:endParaRPr>
          </a:p>
          <a:p>
            <a:endParaRPr lang="en-US" sz="2000" b="1" u="sng" dirty="0" smtClean="0">
              <a:solidFill>
                <a:srgbClr val="0000FF"/>
              </a:solidFill>
            </a:endParaRPr>
          </a:p>
          <a:p>
            <a:r>
              <a:rPr lang="en-US" sz="2000" b="1" u="sng" dirty="0" smtClean="0">
                <a:solidFill>
                  <a:srgbClr val="0000FF"/>
                </a:solidFill>
              </a:rPr>
              <a:t>Updates 17/07</a:t>
            </a:r>
          </a:p>
          <a:p>
            <a:pPr lvl="1"/>
            <a:r>
              <a:rPr lang="en-US" u="sng" dirty="0" smtClean="0">
                <a:solidFill>
                  <a:srgbClr val="0000FF"/>
                </a:solidFill>
              </a:rPr>
              <a:t>Simulations</a:t>
            </a:r>
          </a:p>
          <a:p>
            <a:pPr lvl="2"/>
            <a:r>
              <a:rPr lang="en-US" b="1" dirty="0" smtClean="0"/>
              <a:t>Goal</a:t>
            </a:r>
            <a:r>
              <a:rPr lang="en-US" dirty="0" smtClean="0"/>
              <a:t>: have a tool that allows to easily build </a:t>
            </a:r>
            <a:r>
              <a:rPr lang="en-US" b="1" dirty="0" smtClean="0">
                <a:solidFill>
                  <a:schemeClr val="accent3">
                    <a:lumMod val="75000"/>
                  </a:schemeClr>
                </a:solidFill>
              </a:rPr>
              <a:t>useful</a:t>
            </a:r>
            <a:r>
              <a:rPr lang="en-US" b="1" dirty="0" smtClean="0"/>
              <a:t> </a:t>
            </a:r>
            <a:r>
              <a:rPr lang="en-US" dirty="0" smtClean="0"/>
              <a:t>datasets for </a:t>
            </a:r>
            <a:r>
              <a:rPr lang="en-US" b="1" dirty="0" smtClean="0">
                <a:solidFill>
                  <a:schemeClr val="accent3">
                    <a:lumMod val="75000"/>
                  </a:schemeClr>
                </a:solidFill>
              </a:rPr>
              <a:t>different network topologies</a:t>
            </a:r>
            <a:r>
              <a:rPr lang="en-US" dirty="0" smtClean="0">
                <a:solidFill>
                  <a:schemeClr val="accent3">
                    <a:lumMod val="75000"/>
                  </a:schemeClr>
                </a:solidFill>
              </a:rPr>
              <a:t> </a:t>
            </a:r>
            <a:r>
              <a:rPr lang="en-US" dirty="0" smtClean="0"/>
              <a:t>and in different </a:t>
            </a:r>
            <a:r>
              <a:rPr lang="en-US" b="1" dirty="0" smtClean="0">
                <a:solidFill>
                  <a:schemeClr val="accent3">
                    <a:lumMod val="75000"/>
                  </a:schemeClr>
                </a:solidFill>
              </a:rPr>
              <a:t>traffic regimes</a:t>
            </a:r>
            <a:endParaRPr lang="en-US" b="1" dirty="0" smtClean="0">
              <a:solidFill>
                <a:schemeClr val="accent3">
                  <a:lumMod val="75000"/>
                </a:schemeClr>
              </a:solidFill>
            </a:endParaRPr>
          </a:p>
          <a:p>
            <a:pPr lvl="2"/>
            <a:r>
              <a:rPr lang="en-US" b="1" dirty="0" smtClean="0"/>
              <a:t>Targets: </a:t>
            </a:r>
            <a:r>
              <a:rPr lang="en-US" dirty="0" smtClean="0"/>
              <a:t>per link delay, e2e delay, per link load</a:t>
            </a:r>
          </a:p>
          <a:p>
            <a:pPr lvl="2"/>
            <a:r>
              <a:rPr lang="en-US" b="1" dirty="0" smtClean="0"/>
              <a:t>Features: </a:t>
            </a:r>
            <a:r>
              <a:rPr lang="en-US" dirty="0" smtClean="0"/>
              <a:t>traffic matrix, dropped packets, some </a:t>
            </a:r>
            <a:r>
              <a:rPr lang="en-US" b="1" dirty="0" smtClean="0"/>
              <a:t>link properties </a:t>
            </a:r>
            <a:r>
              <a:rPr lang="en-US" dirty="0" smtClean="0"/>
              <a:t>(capacity, queue size), routing scheme</a:t>
            </a:r>
          </a:p>
          <a:p>
            <a:pPr lvl="2"/>
            <a:r>
              <a:rPr lang="en-US" b="1" dirty="0" smtClean="0"/>
              <a:t>Final implementation</a:t>
            </a:r>
            <a:r>
              <a:rPr lang="en-US" dirty="0" smtClean="0"/>
              <a:t>: generate_simulations.py, simulation.cc, build_dataset.py</a:t>
            </a:r>
          </a:p>
          <a:p>
            <a:pPr lvl="2"/>
            <a:r>
              <a:rPr lang="en-US" b="1" dirty="0" smtClean="0"/>
              <a:t>Details</a:t>
            </a:r>
            <a:r>
              <a:rPr lang="en-US" dirty="0" smtClean="0"/>
              <a:t>: delay is measured as [s/bit], load as [bit/s]</a:t>
            </a:r>
          </a:p>
          <a:p>
            <a:pPr lvl="1"/>
            <a:r>
              <a:rPr lang="en-US" u="sng" dirty="0" smtClean="0">
                <a:solidFill>
                  <a:srgbClr val="0000FF"/>
                </a:solidFill>
              </a:rPr>
              <a:t>Learning</a:t>
            </a:r>
          </a:p>
          <a:p>
            <a:pPr lvl="2"/>
            <a:r>
              <a:rPr lang="en-US" b="1" dirty="0"/>
              <a:t>Goal</a:t>
            </a:r>
            <a:r>
              <a:rPr lang="en-US" dirty="0" smtClean="0"/>
              <a:t>: apply same ML technique described in </a:t>
            </a:r>
            <a:r>
              <a:rPr lang="en-US" dirty="0" err="1" smtClean="0"/>
              <a:t>UnderstandingNN</a:t>
            </a:r>
            <a:r>
              <a:rPr lang="en-US" dirty="0" smtClean="0"/>
              <a:t> paper. </a:t>
            </a:r>
          </a:p>
          <a:p>
            <a:pPr lvl="2"/>
            <a:r>
              <a:rPr lang="en-US" dirty="0" smtClean="0"/>
              <a:t>Learn </a:t>
            </a:r>
            <a:r>
              <a:rPr lang="en-US" dirty="0"/>
              <a:t>f </a:t>
            </a:r>
            <a:r>
              <a:rPr lang="en-US" dirty="0" err="1"/>
              <a:t>s.t.</a:t>
            </a:r>
            <a:r>
              <a:rPr lang="en-US" dirty="0"/>
              <a:t> </a:t>
            </a:r>
            <a:r>
              <a:rPr lang="en-US" dirty="0" smtClean="0"/>
              <a:t>D= </a:t>
            </a:r>
            <a:r>
              <a:rPr lang="en-US" dirty="0" smtClean="0"/>
              <a:t>f(T</a:t>
            </a:r>
            <a:r>
              <a:rPr lang="en-US" dirty="0" smtClean="0"/>
              <a:t>), being D = e2e delay, T = traffic matrix. Evaluate </a:t>
            </a:r>
            <a:r>
              <a:rPr lang="en-US" dirty="0"/>
              <a:t>generalization </a:t>
            </a:r>
            <a:r>
              <a:rPr lang="en-US" dirty="0" smtClean="0"/>
              <a:t>capabilities.</a:t>
            </a:r>
            <a:endParaRPr lang="en-US" dirty="0"/>
          </a:p>
          <a:p>
            <a:pPr lvl="2"/>
            <a:endParaRPr lang="en-US" dirty="0" smtClean="0"/>
          </a:p>
          <a:p>
            <a:pPr lvl="2"/>
            <a:endParaRPr lang="en-US" u="sng" dirty="0" smtClean="0">
              <a:solidFill>
                <a:srgbClr val="0000FF"/>
              </a:solidFill>
            </a:endParaRPr>
          </a:p>
          <a:p>
            <a:endParaRPr lang="en-US" sz="2000" b="1" u="sng" dirty="0" smtClean="0">
              <a:solidFill>
                <a:srgbClr val="0000FF"/>
              </a:solidFill>
            </a:endParaRPr>
          </a:p>
          <a:p>
            <a:endParaRPr lang="en-US" sz="2000" b="1" u="sng" dirty="0" smtClean="0">
              <a:solidFill>
                <a:srgbClr val="0000FF"/>
              </a:solidFill>
            </a:endParaRPr>
          </a:p>
          <a:p>
            <a:pPr lvl="1"/>
            <a:endParaRPr lang="en-US" b="1" u="sng" dirty="0">
              <a:solidFill>
                <a:srgbClr val="0000FF"/>
              </a:solidFill>
            </a:endParaRPr>
          </a:p>
          <a:p>
            <a:endParaRPr lang="en-US" u="sng" dirty="0" smtClean="0">
              <a:solidFill>
                <a:srgbClr val="0000FF"/>
              </a:solidFill>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74075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60648"/>
            <a:ext cx="11160124" cy="539749"/>
          </a:xfrm>
        </p:spPr>
        <p:txBody>
          <a:bodyPr/>
          <a:lstStyle/>
          <a:p>
            <a:pPr algn="ctr"/>
            <a:r>
              <a:rPr lang="en-US" sz="2600" dirty="0" smtClean="0"/>
              <a:t>Step 1: Generate simulations (1/2)</a:t>
            </a:r>
            <a:endParaRPr lang="en-US" sz="2600"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732895" y="908720"/>
                <a:ext cx="10943167" cy="11925316"/>
              </a:xfrm>
            </p:spPr>
            <p:txBody>
              <a:bodyPr numCol="2"/>
              <a:lstStyle/>
              <a:p>
                <a:r>
                  <a:rPr lang="en-US" b="1" dirty="0" smtClean="0"/>
                  <a:t>Goal</a:t>
                </a:r>
                <a:r>
                  <a:rPr lang="en-US" dirty="0" smtClean="0"/>
                  <a:t>: generate datasets, given a topology and a routing scheme, under different traffic regimes (</a:t>
                </a:r>
                <a:r>
                  <a:rPr lang="en-US" b="1" dirty="0" smtClean="0"/>
                  <a:t>low, medium, high</a:t>
                </a:r>
                <a:r>
                  <a:rPr lang="en-US" dirty="0" smtClean="0"/>
                  <a:t>)</a:t>
                </a:r>
              </a:p>
              <a:p>
                <a:pPr lvl="1"/>
                <a:r>
                  <a:rPr lang="en-US" dirty="0" smtClean="0"/>
                  <a:t>Need of having different traffics for same network, to learn </a:t>
                </a:r>
                <a:r>
                  <a:rPr lang="en-US" dirty="0" err="1" smtClean="0"/>
                  <a:t>QoS</a:t>
                </a:r>
                <a:r>
                  <a:rPr lang="en-US" dirty="0" smtClean="0"/>
                  <a:t> metric in different conditions</a:t>
                </a:r>
              </a:p>
              <a:p>
                <a:pPr lvl="1"/>
                <a:r>
                  <a:rPr lang="en-US" dirty="0" err="1" smtClean="0"/>
                  <a:t>QoS</a:t>
                </a:r>
                <a:r>
                  <a:rPr lang="en-US" dirty="0" smtClean="0"/>
                  <a:t> is affected by both </a:t>
                </a:r>
                <a:r>
                  <a:rPr lang="en-US" b="1" dirty="0" smtClean="0"/>
                  <a:t>link properties and traffic</a:t>
                </a:r>
              </a:p>
              <a:p>
                <a:pPr lvl="2"/>
                <a:r>
                  <a:rPr lang="en-US" b="1" dirty="0" smtClean="0"/>
                  <a:t>Link properties</a:t>
                </a:r>
                <a:r>
                  <a:rPr lang="en-US" dirty="0" smtClean="0"/>
                  <a:t>: </a:t>
                </a:r>
                <a:r>
                  <a:rPr lang="en-US" u="sng" dirty="0" smtClean="0">
                    <a:solidFill>
                      <a:srgbClr val="0000FF"/>
                    </a:solidFill>
                  </a:rPr>
                  <a:t>capacity</a:t>
                </a:r>
                <a:r>
                  <a:rPr lang="en-US" dirty="0" smtClean="0">
                    <a:solidFill>
                      <a:srgbClr val="0000FF"/>
                    </a:solidFill>
                  </a:rPr>
                  <a:t>, </a:t>
                </a:r>
                <a:r>
                  <a:rPr lang="en-US" u="sng" dirty="0" smtClean="0">
                    <a:solidFill>
                      <a:srgbClr val="0000FF"/>
                    </a:solidFill>
                  </a:rPr>
                  <a:t>queue</a:t>
                </a:r>
                <a:r>
                  <a:rPr lang="en-US" dirty="0" smtClean="0">
                    <a:solidFill>
                      <a:srgbClr val="0000FF"/>
                    </a:solidFill>
                  </a:rPr>
                  <a:t> size, propagation </a:t>
                </a:r>
                <a:r>
                  <a:rPr lang="en-US" u="sng" dirty="0" smtClean="0">
                    <a:solidFill>
                      <a:srgbClr val="0000FF"/>
                    </a:solidFill>
                  </a:rPr>
                  <a:t>delay</a:t>
                </a:r>
              </a:p>
              <a:p>
                <a:pPr lvl="2"/>
                <a:r>
                  <a:rPr lang="en-US" b="1" dirty="0" smtClean="0"/>
                  <a:t>Traffic properties</a:t>
                </a:r>
                <a:r>
                  <a:rPr lang="en-US" dirty="0" smtClean="0"/>
                  <a:t>: </a:t>
                </a:r>
                <a:r>
                  <a:rPr lang="en-US" u="sng" dirty="0" smtClean="0">
                    <a:solidFill>
                      <a:srgbClr val="0000FF"/>
                    </a:solidFill>
                  </a:rPr>
                  <a:t>application</a:t>
                </a:r>
                <a:r>
                  <a:rPr lang="en-US" dirty="0" smtClean="0">
                    <a:solidFill>
                      <a:srgbClr val="0000FF"/>
                    </a:solidFill>
                  </a:rPr>
                  <a:t> (TCP/UDP), </a:t>
                </a:r>
                <a:r>
                  <a:rPr lang="en-US" u="sng" dirty="0" smtClean="0">
                    <a:solidFill>
                      <a:srgbClr val="0000FF"/>
                    </a:solidFill>
                  </a:rPr>
                  <a:t>packet</a:t>
                </a:r>
                <a:r>
                  <a:rPr lang="en-US" dirty="0" smtClean="0">
                    <a:solidFill>
                      <a:srgbClr val="0000FF"/>
                    </a:solidFill>
                  </a:rPr>
                  <a:t> size, source data </a:t>
                </a:r>
                <a:r>
                  <a:rPr lang="en-US" u="sng" dirty="0" smtClean="0">
                    <a:solidFill>
                      <a:srgbClr val="0000FF"/>
                    </a:solidFill>
                  </a:rPr>
                  <a:t>rate</a:t>
                </a:r>
              </a:p>
              <a:p>
                <a:r>
                  <a:rPr lang="en-US" dirty="0" smtClean="0"/>
                  <a:t>Implementation: </a:t>
                </a:r>
                <a:r>
                  <a:rPr lang="en-US" b="1" dirty="0" smtClean="0"/>
                  <a:t>generate_simulations.py</a:t>
                </a:r>
              </a:p>
              <a:p>
                <a:pPr lvl="1"/>
                <a:r>
                  <a:rPr lang="en-US" dirty="0" smtClean="0"/>
                  <a:t>Generation of S simulations given a </a:t>
                </a:r>
                <a:r>
                  <a:rPr lang="en-US" b="1" dirty="0" smtClean="0"/>
                  <a:t>topology, </a:t>
                </a:r>
                <a:r>
                  <a:rPr lang="en-US" dirty="0" smtClean="0"/>
                  <a:t>a </a:t>
                </a:r>
                <a:r>
                  <a:rPr lang="en-US" b="1" dirty="0" smtClean="0"/>
                  <a:t>routing scheme</a:t>
                </a:r>
                <a:r>
                  <a:rPr lang="en-US" dirty="0" smtClean="0"/>
                  <a:t>, a </a:t>
                </a:r>
                <a:r>
                  <a:rPr lang="en-US" b="1" dirty="0" smtClean="0"/>
                  <a:t>distribution of link properties </a:t>
                </a:r>
                <a:r>
                  <a:rPr lang="en-US" dirty="0" smtClean="0"/>
                  <a:t>and a </a:t>
                </a:r>
                <a:r>
                  <a:rPr lang="en-US" b="1" dirty="0" smtClean="0"/>
                  <a:t>distribution of traffic </a:t>
                </a:r>
              </a:p>
              <a:p>
                <a:pPr lvl="1"/>
                <a:r>
                  <a:rPr lang="en-US" dirty="0"/>
                  <a:t>E</a:t>
                </a:r>
                <a:r>
                  <a:rPr lang="en-US" dirty="0" smtClean="0"/>
                  <a:t>xecutes them (“parallelized”)</a:t>
                </a:r>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b="1" dirty="0" smtClean="0"/>
                  <a:t>Input</a:t>
                </a:r>
                <a:r>
                  <a:rPr lang="en-US" dirty="0" smtClean="0"/>
                  <a:t>: (</a:t>
                </a:r>
                <a:r>
                  <a:rPr lang="en-US" b="1" dirty="0" err="1" smtClean="0">
                    <a:solidFill>
                      <a:schemeClr val="accent1">
                        <a:lumMod val="50000"/>
                      </a:schemeClr>
                    </a:solidFill>
                  </a:rPr>
                  <a:t>nw_dir</a:t>
                </a:r>
                <a:r>
                  <a:rPr lang="en-US" dirty="0" smtClean="0"/>
                  <a:t>, </a:t>
                </a:r>
                <a:r>
                  <a:rPr lang="en-US" b="1" dirty="0">
                    <a:solidFill>
                      <a:schemeClr val="accent1">
                        <a:lumMod val="50000"/>
                      </a:schemeClr>
                    </a:solidFill>
                  </a:rPr>
                  <a:t>s</a:t>
                </a:r>
                <a:r>
                  <a:rPr lang="en-US" dirty="0" smtClean="0"/>
                  <a:t>)</a:t>
                </a:r>
              </a:p>
              <a:p>
                <a:pPr lvl="2"/>
                <a:r>
                  <a:rPr lang="en-US" b="1" dirty="0" err="1" smtClean="0">
                    <a:solidFill>
                      <a:schemeClr val="accent1">
                        <a:lumMod val="50000"/>
                      </a:schemeClr>
                    </a:solidFill>
                  </a:rPr>
                  <a:t>nw_dir</a:t>
                </a:r>
                <a:r>
                  <a:rPr lang="en-US" dirty="0" smtClean="0"/>
                  <a:t>: directory containing </a:t>
                </a:r>
                <a:r>
                  <a:rPr lang="en-US" b="1" dirty="0" smtClean="0">
                    <a:solidFill>
                      <a:srgbClr val="0000FF"/>
                    </a:solidFill>
                  </a:rPr>
                  <a:t>simulation info </a:t>
                </a:r>
                <a:r>
                  <a:rPr lang="en-US" b="1" dirty="0" smtClean="0"/>
                  <a:t>(#periods, period size, N = #nodes</a:t>
                </a:r>
                <a:r>
                  <a:rPr lang="en-US" dirty="0" smtClean="0"/>
                  <a:t>), </a:t>
                </a:r>
                <a:r>
                  <a:rPr lang="en-US" b="1" dirty="0" smtClean="0">
                    <a:solidFill>
                      <a:srgbClr val="0000FF"/>
                    </a:solidFill>
                  </a:rPr>
                  <a:t>links</a:t>
                </a:r>
                <a:r>
                  <a:rPr lang="en-US" dirty="0" smtClean="0">
                    <a:solidFill>
                      <a:srgbClr val="0000FF"/>
                    </a:solidFill>
                  </a:rPr>
                  <a:t> </a:t>
                </a:r>
                <a:r>
                  <a:rPr lang="en-US" dirty="0" smtClean="0"/>
                  <a:t>(</a:t>
                </a:r>
                <a:r>
                  <a:rPr lang="en-US" b="1" dirty="0" smtClean="0"/>
                  <a:t>L = #links, set of pairs (n1,n2)</a:t>
                </a:r>
                <a:r>
                  <a:rPr lang="en-US" dirty="0" smtClean="0"/>
                  <a:t>), </a:t>
                </a:r>
                <a:r>
                  <a:rPr lang="en-US" b="1" dirty="0" smtClean="0">
                    <a:solidFill>
                      <a:srgbClr val="0000FF"/>
                    </a:solidFill>
                  </a:rPr>
                  <a:t>routing</a:t>
                </a:r>
              </a:p>
              <a:p>
                <a:pPr lvl="2"/>
                <a:r>
                  <a:rPr lang="en-US" b="1" dirty="0">
                    <a:solidFill>
                      <a:schemeClr val="accent1">
                        <a:lumMod val="50000"/>
                      </a:schemeClr>
                    </a:solidFill>
                  </a:rPr>
                  <a:t>s</a:t>
                </a:r>
                <a:r>
                  <a:rPr lang="en-US" dirty="0" smtClean="0"/>
                  <a:t>: number of simulation groups</a:t>
                </a:r>
              </a:p>
              <a:p>
                <a:pPr lvl="1"/>
                <a:r>
                  <a:rPr lang="en-US" b="1" dirty="0" smtClean="0"/>
                  <a:t>Output</a:t>
                </a:r>
              </a:p>
              <a:p>
                <a:pPr lvl="2"/>
                <a:r>
                  <a:rPr lang="en-US" dirty="0"/>
                  <a:t>In the end: </a:t>
                </a:r>
                <a:r>
                  <a:rPr lang="en-US" b="1" dirty="0"/>
                  <a:t>S = s*3</a:t>
                </a:r>
                <a:r>
                  <a:rPr lang="en-US" dirty="0"/>
                  <a:t> simulations are executed. Each group is characterized by same link properties and traffic </a:t>
                </a:r>
                <a:r>
                  <a:rPr lang="en-US" dirty="0" smtClean="0"/>
                  <a:t>properties </a:t>
                </a:r>
                <a:r>
                  <a:rPr lang="en-US" b="1" dirty="0" smtClean="0"/>
                  <a:t>(UDP/TCP, …),</a:t>
                </a:r>
                <a:r>
                  <a:rPr lang="en-US" dirty="0" smtClean="0"/>
                  <a:t> </a:t>
                </a:r>
                <a:r>
                  <a:rPr lang="en-US" dirty="0"/>
                  <a:t>except for the </a:t>
                </a:r>
                <a:r>
                  <a:rPr lang="en-US" dirty="0" smtClean="0"/>
                  <a:t>rate distribution</a:t>
                </a:r>
                <a:endParaRPr lang="en-US" b="1" dirty="0" smtClean="0"/>
              </a:p>
              <a:p>
                <a:pPr lvl="1"/>
                <a:r>
                  <a:rPr lang="en-US" b="1" dirty="0" smtClean="0"/>
                  <a:t>Execution</a:t>
                </a:r>
                <a:r>
                  <a:rPr lang="en-US" dirty="0" smtClean="0"/>
                  <a:t>: </a:t>
                </a:r>
              </a:p>
              <a:p>
                <a:pPr marL="736600" lvl="2" indent="-342900">
                  <a:buFont typeface="+mj-lt"/>
                  <a:buAutoNum type="arabicPeriod"/>
                </a:pPr>
                <a:r>
                  <a:rPr lang="en-US" dirty="0" smtClean="0"/>
                  <a:t>Define a distribution for all the varying properties</a:t>
                </a:r>
              </a:p>
              <a:p>
                <a:pPr marL="736600" lvl="2" indent="-342900">
                  <a:buFont typeface="+mj-lt"/>
                  <a:buAutoNum type="arabicPeriod"/>
                </a:pPr>
                <a:r>
                  <a:rPr lang="en-US" dirty="0" smtClean="0"/>
                  <a:t>Draw link properties for each link</a:t>
                </a:r>
              </a:p>
              <a:p>
                <a:pPr marL="736600" lvl="2" indent="-342900">
                  <a:buFont typeface="+mj-lt"/>
                  <a:buAutoNum type="arabicPeriod"/>
                </a:pPr>
                <a:r>
                  <a:rPr lang="en-US" dirty="0" smtClean="0"/>
                  <a:t>Compute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𝑟</m:t>
                        </m:r>
                      </m:e>
                    </m:acc>
                    <m:r>
                      <a:rPr lang="en-US" b="0" i="1" smtClean="0">
                        <a:latin typeface="Cambria Math" panose="02040503050406030204" pitchFamily="18" charset="0"/>
                      </a:rPr>
                      <m:t>=</m:t>
                    </m:r>
                    <m:r>
                      <a:rPr lang="en-US" b="0" i="1" smtClean="0">
                        <a:latin typeface="Cambria Math" panose="02040503050406030204" pitchFamily="18" charset="0"/>
                      </a:rPr>
                      <m:t>𝑎𝑣𝑒𝑟𝑎𝑔𝑒</m:t>
                    </m:r>
                    <m:r>
                      <a:rPr lang="en-US" b="0" i="1" smtClean="0">
                        <a:latin typeface="Cambria Math" panose="02040503050406030204" pitchFamily="18" charset="0"/>
                      </a:rPr>
                      <m:t> </m:t>
                    </m:r>
                    <m:r>
                      <a:rPr lang="en-US" b="0" i="1" smtClean="0">
                        <a:latin typeface="Cambria Math" panose="02040503050406030204" pitchFamily="18" charset="0"/>
                      </a:rPr>
                      <m:t>𝑟𝑎𝑡𝑒</m:t>
                    </m:r>
                  </m:oMath>
                </a14:m>
                <a:r>
                  <a:rPr lang="en-US" dirty="0" smtClean="0"/>
                  <a:t> according to the links and the routing </a:t>
                </a:r>
                <a:r>
                  <a:rPr lang="en-US" dirty="0" smtClean="0"/>
                  <a:t>scheme. For </a:t>
                </a:r>
                <a:r>
                  <a:rPr lang="en-US" dirty="0" smtClean="0"/>
                  <a:t>each simulation group, it creates </a:t>
                </a:r>
                <a:r>
                  <a:rPr lang="en-US" b="1" dirty="0" smtClean="0"/>
                  <a:t>3 distribution of traffic rates (low, medium, high)</a:t>
                </a:r>
                <a:r>
                  <a:rPr lang="en-US" dirty="0" smtClean="0"/>
                  <a:t> according to the computed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𝑟</m:t>
                        </m:r>
                      </m:e>
                    </m:acc>
                  </m:oMath>
                </a14:m>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732895" y="908720"/>
                <a:ext cx="10943167" cy="11925316"/>
              </a:xfrm>
              <a:blipFill rotWithShape="0">
                <a:blip r:embed="rId3"/>
                <a:stretch>
                  <a:fillRect l="-724" t="-204" r="-780"/>
                </a:stretch>
              </a:blipFill>
            </p:spPr>
            <p:txBody>
              <a:bodyPr/>
              <a:lstStyle/>
              <a:p>
                <a:r>
                  <a:rPr lang="en-US">
                    <a:noFill/>
                  </a:rPr>
                  <a:t> </a:t>
                </a:r>
              </a:p>
            </p:txBody>
          </p:sp>
        </mc:Fallback>
      </mc:AlternateContent>
    </p:spTree>
    <p:extLst>
      <p:ext uri="{BB962C8B-B14F-4D97-AF65-F5344CB8AC3E}">
        <p14:creationId xmlns:p14="http://schemas.microsoft.com/office/powerpoint/2010/main" val="41366896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Step 1: Generate </a:t>
            </a:r>
            <a:r>
              <a:rPr lang="en-US" sz="2800" dirty="0"/>
              <a:t>simulations (2/2): example</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mc:AlternateContent xmlns:mc="http://schemas.openxmlformats.org/markup-compatibility/2006">
        <mc:Choice xmlns:a14="http://schemas.microsoft.com/office/drawing/2010/main" Requires="a14">
          <p:sp>
            <p:nvSpPr>
              <p:cNvPr id="17" name="TextBox 16"/>
              <p:cNvSpPr txBox="1"/>
              <p:nvPr/>
            </p:nvSpPr>
            <p:spPr>
              <a:xfrm>
                <a:off x="5128641" y="613120"/>
                <a:ext cx="6745701" cy="2935227"/>
              </a:xfrm>
              <a:prstGeom prst="rect">
                <a:avLst/>
              </a:prstGeom>
              <a:noFill/>
              <a:ln>
                <a:solidFill>
                  <a:schemeClr val="bg2">
                    <a:lumMod val="40000"/>
                    <a:lumOff val="60000"/>
                  </a:schemeClr>
                </a:solidFill>
              </a:ln>
            </p:spPr>
            <p:txBody>
              <a:bodyPr wrap="squar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1</a:t>
                </a:r>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sz="2000" i="1">
                            <a:latin typeface="Cambria Math" panose="02040503050406030204" pitchFamily="18" charset="0"/>
                            <a:ea typeface="微软雅黑" panose="020B0503020204020204" pitchFamily="34" charset="-122"/>
                          </a:rPr>
                        </m:ctrlPr>
                      </m:accPr>
                      <m:e>
                        <m:r>
                          <a:rPr lang="en-US" sz="2000" b="0" i="1" smtClean="0">
                            <a:latin typeface="Cambria Math" panose="02040503050406030204" pitchFamily="18" charset="0"/>
                            <a:ea typeface="微软雅黑" panose="020B0503020204020204" pitchFamily="34" charset="-122"/>
                          </a:rPr>
                          <m:t>𝑐</m:t>
                        </m:r>
                      </m:e>
                    </m:acc>
                  </m:oMath>
                </a14:m>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r>
                      <a:rPr lang="en-US" sz="1400">
                        <a:latin typeface="Cambria Math" panose="02040503050406030204" pitchFamily="18" charset="0"/>
                        <a:ea typeface="微软雅黑" panose="020B0503020204020204" pitchFamily="34" charset="-122"/>
                      </a:rPr>
                      <m:t>[</m:t>
                    </m:r>
                    <m:r>
                      <m:rPr>
                        <m:sty m:val="p"/>
                      </m:rPr>
                      <a:rPr lang="en-US" sz="1400">
                        <a:latin typeface="Cambria Math" panose="02040503050406030204" pitchFamily="18" charset="0"/>
                        <a:ea typeface="微软雅黑" panose="020B0503020204020204" pitchFamily="34" charset="-122"/>
                      </a:rPr>
                      <m:t>Mbps</m:t>
                    </m:r>
                    <m:r>
                      <a:rPr lang="en-US" sz="1400">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 Average </a:t>
                </a:r>
                <a:r>
                  <a:rPr lang="en-US" sz="1400" dirty="0" smtClean="0">
                    <a:latin typeface="微软雅黑" panose="020B0503020204020204" pitchFamily="34" charset="-122"/>
                    <a:ea typeface="微软雅黑" panose="020B0503020204020204" pitchFamily="34" charset="-122"/>
                  </a:rPr>
                  <a:t>capacity from the distribution. One for each simulation group</a:t>
                </a:r>
              </a:p>
              <a:p>
                <a:r>
                  <a:rPr lang="en-US" sz="1400" b="1" dirty="0" smtClean="0">
                    <a:solidFill>
                      <a:srgbClr val="FF0000"/>
                    </a:solidFill>
                    <a:latin typeface="微软雅黑" panose="020B0503020204020204" pitchFamily="34" charset="-122"/>
                    <a:ea typeface="微软雅黑" panose="020B0503020204020204" pitchFamily="34" charset="-122"/>
                  </a:rPr>
                  <a:t>2</a:t>
                </a:r>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sz="2000" i="1" smtClean="0">
                            <a:latin typeface="Cambria Math" panose="02040503050406030204" pitchFamily="18" charset="0"/>
                            <a:ea typeface="微软雅黑" panose="020B0503020204020204" pitchFamily="34" charset="-122"/>
                          </a:rPr>
                        </m:ctrlPr>
                      </m:accPr>
                      <m:e>
                        <m:r>
                          <a:rPr lang="en-US" sz="2000" b="0" i="1" smtClean="0">
                            <a:latin typeface="Cambria Math" panose="02040503050406030204" pitchFamily="18" charset="0"/>
                            <a:ea typeface="微软雅黑" panose="020B0503020204020204" pitchFamily="34" charset="-122"/>
                          </a:rPr>
                          <m:t>𝑟</m:t>
                        </m:r>
                      </m:e>
                    </m:acc>
                    <m:r>
                      <a:rPr lang="en-US" sz="2000" b="0" i="0" smtClean="0">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en-US" sz="1400" i="1">
                            <a:latin typeface="Cambria Math" panose="02040503050406030204" pitchFamily="18" charset="0"/>
                            <a:ea typeface="微软雅黑" panose="020B0503020204020204" pitchFamily="34" charset="-122"/>
                          </a:rPr>
                        </m:ctrlPr>
                      </m:dPr>
                      <m:e>
                        <m:r>
                          <a:rPr lang="en-US" sz="1400" b="0" i="1" smtClean="0">
                            <a:latin typeface="Cambria Math" panose="02040503050406030204" pitchFamily="18" charset="0"/>
                            <a:ea typeface="微软雅黑" panose="020B0503020204020204" pitchFamily="34" charset="-122"/>
                          </a:rPr>
                          <m:t>𝐾</m:t>
                        </m:r>
                        <m:r>
                          <a:rPr lang="en-US" sz="1400" i="1">
                            <a:latin typeface="Cambria Math" panose="02040503050406030204" pitchFamily="18" charset="0"/>
                            <a:ea typeface="微软雅黑" panose="020B0503020204020204" pitchFamily="34" charset="-122"/>
                          </a:rPr>
                          <m:t>𝑏𝑝𝑠</m:t>
                        </m:r>
                      </m:e>
                    </m:d>
                  </m:oMath>
                </a14:m>
                <a:r>
                  <a:rPr lang="en-US" sz="1400" dirty="0" smtClean="0">
                    <a:latin typeface="微软雅黑" panose="020B0503020204020204" pitchFamily="34" charset="-122"/>
                    <a:ea typeface="微软雅黑" panose="020B0503020204020204" pitchFamily="34" charset="-122"/>
                  </a:rPr>
                  <a:t>Computed </a:t>
                </a:r>
                <a:r>
                  <a:rPr lang="en-US" sz="1400" dirty="0" smtClean="0">
                    <a:latin typeface="微软雅黑" panose="020B0503020204020204" pitchFamily="34" charset="-122"/>
                    <a:ea typeface="微软雅黑" panose="020B0503020204020204" pitchFamily="34" charset="-122"/>
                  </a:rPr>
                  <a:t>as </a:t>
                </a:r>
                <a14:m>
                  <m:oMath xmlns:m="http://schemas.openxmlformats.org/officeDocument/2006/math">
                    <m:box>
                      <m:boxPr>
                        <m:ctrlPr>
                          <a:rPr lang="en-US" i="1" smtClean="0">
                            <a:latin typeface="Cambria Math" panose="02040503050406030204" pitchFamily="18" charset="0"/>
                            <a:ea typeface="微软雅黑" panose="020B0503020204020204" pitchFamily="34" charset="-122"/>
                          </a:rPr>
                        </m:ctrlPr>
                      </m:boxPr>
                      <m:e>
                        <m:argPr>
                          <m:argSz m:val="-1"/>
                        </m:argPr>
                        <m:f>
                          <m:fPr>
                            <m:ctrlPr>
                              <a:rPr lang="en-US" i="1" smtClean="0">
                                <a:latin typeface="Cambria Math" panose="02040503050406030204" pitchFamily="18" charset="0"/>
                                <a:ea typeface="微软雅黑" panose="020B0503020204020204" pitchFamily="34" charset="-122"/>
                              </a:rPr>
                            </m:ctrlPr>
                          </m:fPr>
                          <m:num>
                            <m:acc>
                              <m:accPr>
                                <m:chr m:val="̅"/>
                                <m:ctrlPr>
                                  <a:rPr lang="en-US" i="1">
                                    <a:latin typeface="Cambria Math" panose="02040503050406030204" pitchFamily="18" charset="0"/>
                                    <a:ea typeface="微软雅黑" panose="020B0503020204020204" pitchFamily="34" charset="-122"/>
                                  </a:rPr>
                                </m:ctrlPr>
                              </m:accPr>
                              <m:e>
                                <m:r>
                                  <a:rPr lang="en-US" i="1">
                                    <a:latin typeface="Cambria Math" panose="02040503050406030204" pitchFamily="18" charset="0"/>
                                    <a:ea typeface="微软雅黑" panose="020B0503020204020204" pitchFamily="34" charset="-122"/>
                                  </a:rPr>
                                  <m:t>𝑐</m:t>
                                </m:r>
                              </m:e>
                            </m:acc>
                          </m:num>
                          <m:den>
                            <m:sSub>
                              <m:sSubPr>
                                <m:ctrlPr>
                                  <a:rPr lang="en-US" b="0" i="1" smtClean="0">
                                    <a:latin typeface="Cambria Math" panose="02040503050406030204" pitchFamily="18" charset="0"/>
                                    <a:ea typeface="微软雅黑" panose="020B0503020204020204" pitchFamily="34" charset="-122"/>
                                  </a:rPr>
                                </m:ctrlPr>
                              </m:sSubPr>
                              <m:e>
                                <m:r>
                                  <a:rPr lang="en-US" b="0" i="1" smtClean="0">
                                    <a:latin typeface="Cambria Math" panose="02040503050406030204" pitchFamily="18" charset="0"/>
                                    <a:ea typeface="微软雅黑" panose="020B0503020204020204" pitchFamily="34" charset="-122"/>
                                  </a:rPr>
                                  <m:t>𝑚𝑎𝑥</m:t>
                                </m:r>
                              </m:e>
                              <m:sub>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𝑖</m:t>
                                </m:r>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𝑗</m:t>
                                </m:r>
                                <m:r>
                                  <a:rPr lang="en-US" b="0" i="1" smtClean="0">
                                    <a:latin typeface="Cambria Math" panose="02040503050406030204" pitchFamily="18" charset="0"/>
                                    <a:ea typeface="微软雅黑" panose="020B0503020204020204" pitchFamily="34" charset="-122"/>
                                  </a:rPr>
                                  <m:t>)</m:t>
                                </m:r>
                              </m:sub>
                            </m:sSub>
                            <m:r>
                              <a:rPr lang="en-US" b="0" i="1" smtClean="0">
                                <a:latin typeface="Cambria Math" panose="02040503050406030204" pitchFamily="18" charset="0"/>
                                <a:ea typeface="微软雅黑" panose="020B0503020204020204" pitchFamily="34" charset="-122"/>
                              </a:rPr>
                              <m:t>(</m:t>
                            </m:r>
                            <m:sSub>
                              <m:sSubPr>
                                <m:ctrlPr>
                                  <a:rPr lang="en-US" b="0" i="1" smtClean="0">
                                    <a:latin typeface="Cambria Math" panose="02040503050406030204" pitchFamily="18" charset="0"/>
                                    <a:ea typeface="微软雅黑" panose="020B0503020204020204" pitchFamily="34" charset="-122"/>
                                  </a:rPr>
                                </m:ctrlPr>
                              </m:sSubPr>
                              <m:e>
                                <m:r>
                                  <a:rPr lang="en-US" b="0" i="1" smtClean="0">
                                    <a:latin typeface="Cambria Math" panose="02040503050406030204" pitchFamily="18" charset="0"/>
                                    <a:ea typeface="微软雅黑" panose="020B0503020204020204" pitchFamily="34" charset="-122"/>
                                  </a:rPr>
                                  <m:t>𝑓</m:t>
                                </m:r>
                              </m:e>
                              <m:sub>
                                <m:r>
                                  <a:rPr lang="en-US" b="0" i="1" smtClean="0">
                                    <a:latin typeface="Cambria Math" panose="02040503050406030204" pitchFamily="18" charset="0"/>
                                    <a:ea typeface="微软雅黑" panose="020B0503020204020204" pitchFamily="34" charset="-122"/>
                                  </a:rPr>
                                  <m:t>𝑖</m:t>
                                </m:r>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𝑗</m:t>
                                </m:r>
                              </m:sub>
                            </m:sSub>
                            <m:r>
                              <a:rPr lang="en-US" b="0" i="1" smtClean="0">
                                <a:latin typeface="Cambria Math" panose="02040503050406030204" pitchFamily="18" charset="0"/>
                                <a:ea typeface="微软雅黑" panose="020B0503020204020204" pitchFamily="34" charset="-122"/>
                              </a:rPr>
                              <m:t>)</m:t>
                            </m:r>
                          </m:den>
                        </m:f>
                      </m:e>
                    </m:box>
                  </m:oMath>
                </a14:m>
                <a:r>
                  <a:rPr lang="en-US" sz="1400" dirty="0" smtClean="0">
                    <a:latin typeface="微软雅黑" panose="020B0503020204020204" pitchFamily="34" charset="-122"/>
                    <a:ea typeface="微软雅黑" panose="020B0503020204020204" pitchFamily="34" charset="-122"/>
                  </a:rPr>
                  <a:t>, being </a:t>
                </a:r>
                <a14:m>
                  <m:oMath xmlns:m="http://schemas.openxmlformats.org/officeDocument/2006/math">
                    <m:sSub>
                      <m:sSubPr>
                        <m:ctrlPr>
                          <a:rPr lang="en-US" sz="1400" i="1">
                            <a:latin typeface="Cambria Math" panose="02040503050406030204" pitchFamily="18" charset="0"/>
                            <a:ea typeface="微软雅黑" panose="020B0503020204020204" pitchFamily="34" charset="-122"/>
                          </a:rPr>
                        </m:ctrlPr>
                      </m:sSubPr>
                      <m:e>
                        <m:r>
                          <a:rPr lang="en-US" sz="1400" i="1">
                            <a:latin typeface="Cambria Math" panose="02040503050406030204" pitchFamily="18" charset="0"/>
                            <a:ea typeface="微软雅黑" panose="020B0503020204020204" pitchFamily="34" charset="-122"/>
                          </a:rPr>
                          <m:t>𝑓</m:t>
                        </m:r>
                      </m:e>
                      <m:sub>
                        <m:r>
                          <a:rPr lang="en-US" sz="1400" i="1">
                            <a:latin typeface="Cambria Math" panose="02040503050406030204" pitchFamily="18" charset="0"/>
                            <a:ea typeface="微软雅黑" panose="020B0503020204020204" pitchFamily="34" charset="-122"/>
                          </a:rPr>
                          <m:t>𝑖</m:t>
                        </m:r>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𝑗</m:t>
                        </m:r>
                      </m:sub>
                    </m:sSub>
                  </m:oMath>
                </a14:m>
                <a:r>
                  <a:rPr lang="en-US" sz="1400" dirty="0" smtClean="0">
                    <a:latin typeface="微软雅黑" panose="020B0503020204020204" pitchFamily="34" charset="-122"/>
                    <a:ea typeface="微软雅黑" panose="020B0503020204020204" pitchFamily="34" charset="-122"/>
                  </a:rPr>
                  <a:t> # times link </a:t>
                </a:r>
                <a14:m>
                  <m:oMath xmlns:m="http://schemas.openxmlformats.org/officeDocument/2006/math">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𝑖</m:t>
                    </m:r>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𝑗</m:t>
                    </m:r>
                    <m:r>
                      <a:rPr lang="en-US" sz="1400" i="1">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 is traversed. </a:t>
                </a:r>
                <a:r>
                  <a:rPr lang="en-US" sz="1400" b="1" dirty="0" smtClean="0">
                    <a:latin typeface="微软雅黑" panose="020B0503020204020204" pitchFamily="34" charset="-122"/>
                    <a:ea typeface="微软雅黑" panose="020B0503020204020204" pitchFamily="34" charset="-122"/>
                  </a:rPr>
                  <a:t>Depends on routing scheme</a:t>
                </a:r>
              </a:p>
              <a:p>
                <a:endParaRPr lang="en-US" sz="1400" dirty="0" smtClean="0">
                  <a:latin typeface="微软雅黑" panose="020B0503020204020204" pitchFamily="34" charset="-122"/>
                  <a:ea typeface="微软雅黑" panose="020B0503020204020204" pitchFamily="34" charset="-122"/>
                </a:endParaRPr>
              </a:p>
              <a:p>
                <a:r>
                  <a:rPr lang="en-US" sz="1400" dirty="0" smtClean="0">
                    <a:latin typeface="微软雅黑" panose="020B0503020204020204" pitchFamily="34" charset="-122"/>
                    <a:ea typeface="微软雅黑" panose="020B0503020204020204" pitchFamily="34" charset="-122"/>
                  </a:rPr>
                  <a:t>Rate domain is (50Kbps, 40Mbps)</a:t>
                </a:r>
              </a:p>
              <a:p>
                <a:r>
                  <a:rPr lang="en-US" sz="1400" dirty="0" smtClean="0">
                    <a:latin typeface="微软雅黑" panose="020B0503020204020204" pitchFamily="34" charset="-122"/>
                    <a:ea typeface="微软雅黑" panose="020B0503020204020204" pitchFamily="34" charset="-122"/>
                  </a:rPr>
                  <a:t>Capacity domain is (10Mbps, 200Mbps)</a:t>
                </a:r>
              </a:p>
              <a:p>
                <a:endParaRPr lang="en-US" sz="1400" dirty="0">
                  <a:latin typeface="微软雅黑" panose="020B0503020204020204" pitchFamily="34" charset="-122"/>
                  <a:ea typeface="微软雅黑" panose="020B0503020204020204" pitchFamily="34" charset="-122"/>
                </a:endParaRPr>
              </a:p>
              <a:p>
                <a:r>
                  <a:rPr lang="en-US" sz="1400" dirty="0" smtClean="0">
                    <a:latin typeface="微软雅黑" panose="020B0503020204020204" pitchFamily="34" charset="-122"/>
                    <a:ea typeface="微软雅黑" panose="020B0503020204020204" pitchFamily="34" charset="-122"/>
                  </a:rPr>
                  <a:t>Distribution of rates is Gaussian. </a:t>
                </a:r>
                <a14:m>
                  <m:oMath xmlns:m="http://schemas.openxmlformats.org/officeDocument/2006/math">
                    <m:acc>
                      <m:accPr>
                        <m:chr m:val="̅"/>
                        <m:ctrlPr>
                          <a:rPr lang="en-US" sz="1400" i="1">
                            <a:latin typeface="Cambria Math" panose="02040503050406030204" pitchFamily="18" charset="0"/>
                            <a:ea typeface="微软雅黑" panose="020B0503020204020204" pitchFamily="34" charset="-122"/>
                          </a:rPr>
                        </m:ctrlPr>
                      </m:accPr>
                      <m:e>
                        <m:r>
                          <a:rPr lang="en-US" sz="1400" i="1">
                            <a:latin typeface="Cambria Math" panose="02040503050406030204" pitchFamily="18" charset="0"/>
                            <a:ea typeface="微软雅黑" panose="020B0503020204020204" pitchFamily="34" charset="-122"/>
                          </a:rPr>
                          <m:t>𝑟</m:t>
                        </m:r>
                      </m:e>
                    </m:acc>
                  </m:oMath>
                </a14:m>
                <a:r>
                  <a:rPr lang="en-US" sz="1400" dirty="0" smtClean="0">
                    <a:latin typeface="微软雅黑" panose="020B0503020204020204" pitchFamily="34" charset="-122"/>
                    <a:ea typeface="微软雅黑" panose="020B0503020204020204" pitchFamily="34" charset="-122"/>
                  </a:rPr>
                  <a:t> is used as mean of distribution related to medium traffic, we consider a distribution for low and high that has a mean of </a:t>
                </a:r>
                <a14:m>
                  <m:oMath xmlns:m="http://schemas.openxmlformats.org/officeDocument/2006/math">
                    <m:acc>
                      <m:accPr>
                        <m:chr m:val="̅"/>
                        <m:ctrlPr>
                          <a:rPr lang="en-US" sz="1400" i="1">
                            <a:latin typeface="Cambria Math" panose="02040503050406030204" pitchFamily="18" charset="0"/>
                            <a:ea typeface="微软雅黑" panose="020B0503020204020204" pitchFamily="34" charset="-122"/>
                          </a:rPr>
                        </m:ctrlPr>
                      </m:accPr>
                      <m:e>
                        <m:r>
                          <a:rPr lang="en-US" sz="1400" i="1">
                            <a:latin typeface="Cambria Math" panose="02040503050406030204" pitchFamily="18" charset="0"/>
                            <a:ea typeface="微软雅黑" panose="020B0503020204020204" pitchFamily="34" charset="-122"/>
                          </a:rPr>
                          <m:t>𝑟</m:t>
                        </m:r>
                      </m:e>
                    </m:acc>
                    <m:r>
                      <a:rPr lang="en-US" sz="1400" b="0" i="1" smtClean="0">
                        <a:latin typeface="Cambria Math" panose="02040503050406030204" pitchFamily="18" charset="0"/>
                        <a:ea typeface="微软雅黑" panose="020B0503020204020204" pitchFamily="34" charset="-122"/>
                      </a:rPr>
                      <m:t>−</m:t>
                    </m:r>
                    <m:r>
                      <a:rPr lang="en-US" sz="1400" b="0" i="1" smtClean="0">
                        <a:latin typeface="Cambria Math" panose="02040503050406030204" pitchFamily="18" charset="0"/>
                        <a:ea typeface="微软雅黑" panose="020B0503020204020204" pitchFamily="34" charset="-122"/>
                      </a:rPr>
                      <m:t>𝑑𝑒𝑙𝑡𝑎</m:t>
                    </m:r>
                  </m:oMath>
                </a14:m>
                <a:r>
                  <a:rPr lang="en-US" sz="1400" dirty="0" smtClean="0">
                    <a:latin typeface="微软雅黑" panose="020B0503020204020204" pitchFamily="34" charset="-122"/>
                    <a:ea typeface="微软雅黑" panose="020B0503020204020204" pitchFamily="34" charset="-122"/>
                  </a:rPr>
                  <a:t> and </a:t>
                </a:r>
                <a14:m>
                  <m:oMath xmlns:m="http://schemas.openxmlformats.org/officeDocument/2006/math">
                    <m:acc>
                      <m:accPr>
                        <m:chr m:val="̅"/>
                        <m:ctrlPr>
                          <a:rPr lang="en-US" sz="1400" i="1">
                            <a:latin typeface="Cambria Math" panose="02040503050406030204" pitchFamily="18" charset="0"/>
                            <a:ea typeface="微软雅黑" panose="020B0503020204020204" pitchFamily="34" charset="-122"/>
                          </a:rPr>
                        </m:ctrlPr>
                      </m:accPr>
                      <m:e>
                        <m:r>
                          <a:rPr lang="en-US" sz="1400" i="1">
                            <a:latin typeface="Cambria Math" panose="02040503050406030204" pitchFamily="18" charset="0"/>
                            <a:ea typeface="微软雅黑" panose="020B0503020204020204" pitchFamily="34" charset="-122"/>
                          </a:rPr>
                          <m:t>𝑟</m:t>
                        </m:r>
                      </m:e>
                    </m:acc>
                    <m:r>
                      <a:rPr lang="en-US" sz="1400" b="0" i="1" smtClean="0">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delta respectively. Currently: </a:t>
                </a:r>
                <a14:m>
                  <m:oMath xmlns:m="http://schemas.openxmlformats.org/officeDocument/2006/math">
                    <m:r>
                      <m:rPr>
                        <m:sty m:val="p"/>
                      </m:rPr>
                      <a:rPr lang="en-US" sz="1400" b="0" i="0" smtClean="0">
                        <a:latin typeface="Cambria Math" panose="02040503050406030204" pitchFamily="18" charset="0"/>
                        <a:ea typeface="微软雅黑" panose="020B0503020204020204" pitchFamily="34" charset="-122"/>
                      </a:rPr>
                      <m:t>delta</m:t>
                    </m:r>
                    <m:r>
                      <a:rPr lang="en-US" sz="1400" b="0" i="0" smtClean="0">
                        <a:latin typeface="Cambria Math" panose="02040503050406030204" pitchFamily="18" charset="0"/>
                        <a:ea typeface="微软雅黑" panose="020B0503020204020204" pitchFamily="34" charset="-122"/>
                      </a:rPr>
                      <m:t>= </m:t>
                    </m:r>
                    <m:r>
                      <a:rPr lang="en-US" sz="1400" i="1">
                        <a:latin typeface="Cambria Math" panose="02040503050406030204" pitchFamily="18" charset="0"/>
                        <a:ea typeface="微软雅黑" panose="020B0503020204020204" pitchFamily="34" charset="-122"/>
                      </a:rPr>
                      <m:t>5</m:t>
                    </m:r>
                    <m:r>
                      <a:rPr lang="en-US" sz="1400" i="1">
                        <a:latin typeface="Cambria Math" panose="02040503050406030204" pitchFamily="18" charset="0"/>
                        <a:ea typeface="微软雅黑" panose="020B0503020204020204" pitchFamily="34" charset="-122"/>
                      </a:rPr>
                      <m:t>𝑀𝑏𝑝𝑠</m:t>
                    </m:r>
                    <m:r>
                      <a:rPr lang="en-US" sz="1400" i="1">
                        <a:latin typeface="Cambria Math" panose="02040503050406030204" pitchFamily="18" charset="0"/>
                        <a:ea typeface="微软雅黑" panose="020B0503020204020204" pitchFamily="34" charset="-122"/>
                      </a:rPr>
                      <m:t> </m:t>
                    </m:r>
                  </m:oMath>
                </a14:m>
                <a:r>
                  <a:rPr lang="en-US" sz="1400" dirty="0" smtClean="0">
                    <a:latin typeface="微软雅黑" panose="020B0503020204020204" pitchFamily="34" charset="-122"/>
                    <a:ea typeface="微软雅黑" panose="020B0503020204020204" pitchFamily="34" charset="-122"/>
                  </a:rPr>
                  <a:t>The delta may vary depending on the topology.</a:t>
                </a:r>
                <a:endParaRPr lang="en-US" sz="1400" dirty="0">
                  <a:latin typeface="微软雅黑" panose="020B0503020204020204" pitchFamily="34" charset="-122"/>
                  <a:ea typeface="微软雅黑" panose="020B0503020204020204" pitchFamily="34" charset="-122"/>
                </a:endParaRPr>
              </a:p>
            </p:txBody>
          </p:sp>
        </mc:Choice>
        <mc:Fallback>
          <p:sp>
            <p:nvSpPr>
              <p:cNvPr id="17" name="TextBox 16"/>
              <p:cNvSpPr txBox="1">
                <a:spLocks noRot="1" noChangeAspect="1" noMove="1" noResize="1" noEditPoints="1" noAdjustHandles="1" noChangeArrowheads="1" noChangeShapeType="1" noTextEdit="1"/>
              </p:cNvSpPr>
              <p:nvPr/>
            </p:nvSpPr>
            <p:spPr>
              <a:xfrm>
                <a:off x="5128641" y="613120"/>
                <a:ext cx="6745701" cy="2935227"/>
              </a:xfrm>
              <a:prstGeom prst="rect">
                <a:avLst/>
              </a:prstGeom>
              <a:blipFill rotWithShape="0">
                <a:blip r:embed="rId3"/>
                <a:stretch>
                  <a:fillRect l="-180" b="-1035"/>
                </a:stretch>
              </a:blipFill>
              <a:ln>
                <a:solidFill>
                  <a:schemeClr val="bg2">
                    <a:lumMod val="40000"/>
                    <a:lumOff val="60000"/>
                  </a:schemeClr>
                </a:solidFill>
              </a:ln>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545459" y="473205"/>
            <a:ext cx="4040293" cy="3017749"/>
          </a:xfrm>
          <a:prstGeom prst="rect">
            <a:avLst/>
          </a:prstGeom>
        </p:spPr>
      </p:pic>
      <p:sp>
        <p:nvSpPr>
          <p:cNvPr id="4" name="TextBox 3"/>
          <p:cNvSpPr txBox="1"/>
          <p:nvPr/>
        </p:nvSpPr>
        <p:spPr>
          <a:xfrm>
            <a:off x="1487488" y="409491"/>
            <a:ext cx="295274" cy="307777"/>
          </a:xfrm>
          <a:prstGeom prst="rect">
            <a:avLst/>
          </a:prstGeom>
          <a:noFill/>
        </p:spPr>
        <p:txBody>
          <a:bodyPr wrap="non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1</a:t>
            </a:r>
          </a:p>
        </p:txBody>
      </p:sp>
      <p:graphicFrame>
        <p:nvGraphicFramePr>
          <p:cNvPr id="10" name="Table 9"/>
          <p:cNvGraphicFramePr>
            <a:graphicFrameLocks noGrp="1"/>
          </p:cNvGraphicFramePr>
          <p:nvPr>
            <p:extLst>
              <p:ext uri="{D42A27DB-BD31-4B8C-83A1-F6EECF244321}">
                <p14:modId xmlns:p14="http://schemas.microsoft.com/office/powerpoint/2010/main" val="2724398456"/>
              </p:ext>
            </p:extLst>
          </p:nvPr>
        </p:nvGraphicFramePr>
        <p:xfrm>
          <a:off x="475513" y="3588238"/>
          <a:ext cx="11453136" cy="2865098"/>
        </p:xfrm>
        <a:graphic>
          <a:graphicData uri="http://schemas.openxmlformats.org/drawingml/2006/table">
            <a:tbl>
              <a:tblPr firstRow="1" bandRow="1">
                <a:tableStyleId>{5C22544A-7EE6-4342-B048-85BDC9FD1C3A}</a:tableStyleId>
              </a:tblPr>
              <a:tblGrid>
                <a:gridCol w="3817712"/>
                <a:gridCol w="3817712"/>
                <a:gridCol w="3817712"/>
              </a:tblGrid>
              <a:tr h="2865098">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20" name="Picture 19"/>
          <p:cNvPicPr>
            <a:picLocks noChangeAspect="1"/>
          </p:cNvPicPr>
          <p:nvPr/>
        </p:nvPicPr>
        <p:blipFill>
          <a:blip r:embed="rId5"/>
          <a:stretch>
            <a:fillRect/>
          </a:stretch>
        </p:blipFill>
        <p:spPr>
          <a:xfrm>
            <a:off x="767408" y="3649890"/>
            <a:ext cx="3238339" cy="2741794"/>
          </a:xfrm>
          <a:prstGeom prst="rect">
            <a:avLst/>
          </a:prstGeom>
          <a:ln>
            <a:solidFill>
              <a:schemeClr val="bg2">
                <a:lumMod val="60000"/>
                <a:lumOff val="40000"/>
              </a:schemeClr>
            </a:solidFill>
          </a:ln>
        </p:spPr>
      </p:pic>
      <p:pic>
        <p:nvPicPr>
          <p:cNvPr id="21" name="Picture 20"/>
          <p:cNvPicPr>
            <a:picLocks noChangeAspect="1"/>
          </p:cNvPicPr>
          <p:nvPr/>
        </p:nvPicPr>
        <p:blipFill>
          <a:blip r:embed="rId6"/>
          <a:stretch>
            <a:fillRect/>
          </a:stretch>
        </p:blipFill>
        <p:spPr>
          <a:xfrm>
            <a:off x="4710188" y="3675201"/>
            <a:ext cx="3086862" cy="2713293"/>
          </a:xfrm>
          <a:prstGeom prst="rect">
            <a:avLst/>
          </a:prstGeom>
          <a:ln>
            <a:solidFill>
              <a:schemeClr val="bg2">
                <a:lumMod val="60000"/>
                <a:lumOff val="40000"/>
              </a:schemeClr>
            </a:solidFill>
          </a:ln>
        </p:spPr>
      </p:pic>
      <p:pic>
        <p:nvPicPr>
          <p:cNvPr id="22" name="Picture 21"/>
          <p:cNvPicPr>
            <a:picLocks noChangeAspect="1"/>
          </p:cNvPicPr>
          <p:nvPr/>
        </p:nvPicPr>
        <p:blipFill>
          <a:blip r:embed="rId7"/>
          <a:stretch>
            <a:fillRect/>
          </a:stretch>
        </p:blipFill>
        <p:spPr>
          <a:xfrm>
            <a:off x="8501492" y="3649890"/>
            <a:ext cx="3168352" cy="2729963"/>
          </a:xfrm>
          <a:prstGeom prst="rect">
            <a:avLst/>
          </a:prstGeom>
          <a:ln>
            <a:solidFill>
              <a:schemeClr val="bg2">
                <a:lumMod val="60000"/>
                <a:lumOff val="40000"/>
              </a:schemeClr>
            </a:solidFill>
          </a:ln>
        </p:spPr>
      </p:pic>
      <p:sp>
        <p:nvSpPr>
          <p:cNvPr id="23" name="TextBox 22"/>
          <p:cNvSpPr txBox="1"/>
          <p:nvPr/>
        </p:nvSpPr>
        <p:spPr>
          <a:xfrm>
            <a:off x="4427942" y="3736899"/>
            <a:ext cx="259957" cy="307777"/>
          </a:xfrm>
          <a:prstGeom prst="rect">
            <a:avLst/>
          </a:prstGeom>
          <a:noFill/>
        </p:spPr>
        <p:txBody>
          <a:bodyPr wrap="squar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610298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Step 2: Simulation execution</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graphicFrame>
        <p:nvGraphicFramePr>
          <p:cNvPr id="10" name="Table 9"/>
          <p:cNvGraphicFramePr>
            <a:graphicFrameLocks noGrp="1"/>
          </p:cNvGraphicFramePr>
          <p:nvPr>
            <p:extLst>
              <p:ext uri="{D42A27DB-BD31-4B8C-83A1-F6EECF244321}">
                <p14:modId xmlns:p14="http://schemas.microsoft.com/office/powerpoint/2010/main" val="2724398456"/>
              </p:ext>
            </p:extLst>
          </p:nvPr>
        </p:nvGraphicFramePr>
        <p:xfrm>
          <a:off x="475513" y="3588238"/>
          <a:ext cx="11453136" cy="2865098"/>
        </p:xfrm>
        <a:graphic>
          <a:graphicData uri="http://schemas.openxmlformats.org/drawingml/2006/table">
            <a:tbl>
              <a:tblPr firstRow="1" bandRow="1">
                <a:tableStyleId>{5C22544A-7EE6-4342-B048-85BDC9FD1C3A}</a:tableStyleId>
              </a:tblPr>
              <a:tblGrid>
                <a:gridCol w="3817712"/>
                <a:gridCol w="3817712"/>
                <a:gridCol w="3817712"/>
              </a:tblGrid>
              <a:tr h="2865098">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mc:AlternateContent xmlns:mc="http://schemas.openxmlformats.org/markup-compatibility/2006">
        <mc:Choice xmlns:a14="http://schemas.microsoft.com/office/drawing/2010/main" Requires="a14">
          <p:sp>
            <p:nvSpPr>
              <p:cNvPr id="12" name="Text Placeholder 2"/>
              <p:cNvSpPr>
                <a:spLocks noGrp="1"/>
              </p:cNvSpPr>
              <p:nvPr>
                <p:ph type="body" sz="quarter" idx="11"/>
              </p:nvPr>
            </p:nvSpPr>
            <p:spPr>
              <a:xfrm>
                <a:off x="730497" y="613120"/>
                <a:ext cx="10943167" cy="6631559"/>
              </a:xfrm>
            </p:spPr>
            <p:txBody>
              <a:bodyPr numCol="2"/>
              <a:lstStyle/>
              <a:p>
                <a:r>
                  <a:rPr lang="en-US" sz="2000" dirty="0" smtClean="0"/>
                  <a:t>From </a:t>
                </a:r>
                <a:r>
                  <a:rPr lang="en-US" sz="2000" dirty="0" smtClean="0">
                    <a:solidFill>
                      <a:srgbClr val="0000FF"/>
                    </a:solidFill>
                  </a:rPr>
                  <a:t>generate_simulations.py</a:t>
                </a:r>
                <a:r>
                  <a:rPr lang="en-US" sz="2000" dirty="0" smtClean="0"/>
                  <a:t>: S </a:t>
                </a:r>
                <a:r>
                  <a:rPr lang="en-US" sz="2000" b="1" dirty="0" smtClean="0"/>
                  <a:t>environments</a:t>
                </a:r>
              </a:p>
              <a:p>
                <a:pPr lvl="1"/>
                <a:r>
                  <a:rPr lang="en-US" b="1" dirty="0" smtClean="0"/>
                  <a:t>Simulation.txt: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𝑝𝑒𝑟𝑖𝑜𝑑𝑠</m:t>
                    </m:r>
                    <m:r>
                      <a:rPr lang="en-US" b="0" i="1" smtClean="0">
                        <a:latin typeface="Cambria Math" panose="02040503050406030204" pitchFamily="18" charset="0"/>
                      </a:rPr>
                      <m:t>, </m:t>
                    </m:r>
                    <m:r>
                      <a:rPr lang="en-US" b="0" i="1" smtClean="0">
                        <a:latin typeface="Cambria Math" panose="02040503050406030204" pitchFamily="18" charset="0"/>
                      </a:rPr>
                      <m:t>𝑃𝐿</m:t>
                    </m:r>
                    <m:r>
                      <a:rPr lang="en-US" b="0" i="1" smtClean="0">
                        <a:latin typeface="Cambria Math" panose="02040503050406030204" pitchFamily="18" charset="0"/>
                      </a:rPr>
                      <m:t>=</m:t>
                    </m:r>
                    <m:r>
                      <a:rPr lang="en-US" b="0" i="1" smtClean="0">
                        <a:latin typeface="Cambria Math" panose="02040503050406030204" pitchFamily="18" charset="0"/>
                      </a:rPr>
                      <m:t>𝑝𝑒𝑟𝑖𝑜𝑑</m:t>
                    </m:r>
                    <m:r>
                      <a:rPr lang="en-US" b="0" i="1" smtClean="0">
                        <a:latin typeface="Cambria Math" panose="02040503050406030204" pitchFamily="18" charset="0"/>
                      </a:rPr>
                      <m:t> </m:t>
                    </m:r>
                    <m:r>
                      <a:rPr lang="en-US" b="0" i="1" smtClean="0">
                        <a:latin typeface="Cambria Math" panose="02040503050406030204" pitchFamily="18" charset="0"/>
                      </a:rPr>
                      <m:t>𝑙𝑒𝑛𝑔𝑡h</m:t>
                    </m:r>
                  </m:oMath>
                </a14:m>
                <a:r>
                  <a:rPr lang="en-US" i="1" dirty="0" smtClean="0"/>
                  <a:t> [s]</a:t>
                </a:r>
              </a:p>
              <a:p>
                <a:pPr lvl="1"/>
                <a:r>
                  <a:rPr lang="en-US" b="1" dirty="0" smtClean="0"/>
                  <a:t>Links.txt: </a:t>
                </a:r>
                <a:r>
                  <a:rPr lang="en-US" dirty="0" smtClean="0"/>
                  <a:t>contains topology and link properties</a:t>
                </a:r>
              </a:p>
              <a:p>
                <a:pPr lvl="2"/>
                <a:r>
                  <a:rPr lang="en-US" dirty="0" smtClean="0"/>
                  <a:t>Space: capacity, queue size, propagation delay</a:t>
                </a:r>
              </a:p>
              <a:p>
                <a:pPr lvl="1"/>
                <a:r>
                  <a:rPr lang="en-US" b="1" dirty="0" smtClean="0"/>
                  <a:t>Traffic.txt: </a:t>
                </a:r>
                <a:r>
                  <a:rPr lang="en-US" dirty="0" smtClean="0"/>
                  <a:t>traffic for each OD flow</a:t>
                </a:r>
              </a:p>
              <a:p>
                <a:pPr lvl="2"/>
                <a:r>
                  <a:rPr lang="en-US" dirty="0" smtClean="0"/>
                  <a:t>Space: protocol, rate, packet size</a:t>
                </a:r>
              </a:p>
              <a:p>
                <a:r>
                  <a:rPr lang="en-US" sz="2000" dirty="0" smtClean="0"/>
                  <a:t>Execution: </a:t>
                </a:r>
                <a:r>
                  <a:rPr lang="en-US" sz="2000" b="1" dirty="0" smtClean="0"/>
                  <a:t>simulation.cc</a:t>
                </a:r>
                <a:r>
                  <a:rPr lang="en-US" sz="2000" dirty="0" smtClean="0"/>
                  <a:t>. </a:t>
                </a:r>
              </a:p>
              <a:p>
                <a:pPr lvl="1"/>
                <a:r>
                  <a:rPr lang="en-US" dirty="0" smtClean="0"/>
                  <a:t>One NS3 simulation for each environment. NS3 time: T = P*PL [s]</a:t>
                </a:r>
              </a:p>
              <a:p>
                <a:pPr lvl="1"/>
                <a:r>
                  <a:rPr lang="en-US" dirty="0" smtClean="0"/>
                  <a:t>Output: </a:t>
                </a:r>
                <a:r>
                  <a:rPr lang="en-US" b="1" dirty="0" smtClean="0"/>
                  <a:t>tx.tr, rx.tr, enqueue.tr, dequeue.tr, dropped.tr, addresses.tr, </a:t>
                </a:r>
                <a:r>
                  <a:rPr lang="en-US" b="1" dirty="0" err="1" smtClean="0"/>
                  <a:t>routing.routes</a:t>
                </a:r>
                <a:endParaRPr lang="en-US" dirty="0"/>
              </a:p>
              <a:p>
                <a:pPr lvl="1"/>
                <a:r>
                  <a:rPr lang="en-US" dirty="0" smtClean="0"/>
                  <a:t>Trace of how packets flow in the network and eventually are </a:t>
                </a:r>
                <a:r>
                  <a:rPr lang="en-US" dirty="0" smtClean="0"/>
                  <a:t>dropped</a:t>
                </a:r>
              </a:p>
              <a:p>
                <a:pPr lvl="1"/>
                <a:endParaRPr lang="en-US" dirty="0"/>
              </a:p>
              <a:p>
                <a:pPr lvl="1"/>
                <a:endParaRPr lang="en-US" dirty="0" smtClean="0"/>
              </a:p>
              <a:p>
                <a:pPr lvl="1"/>
                <a:endParaRPr lang="en-US" dirty="0" smtClean="0"/>
              </a:p>
              <a:p>
                <a:r>
                  <a:rPr lang="en-US" b="1" dirty="0" smtClean="0"/>
                  <a:t>Details on the traffic</a:t>
                </a:r>
              </a:p>
              <a:p>
                <a:pPr lvl="1"/>
                <a:r>
                  <a:rPr lang="en-US" dirty="0" smtClean="0"/>
                  <a:t>TCP: </a:t>
                </a:r>
                <a:r>
                  <a:rPr lang="en-US" dirty="0" smtClean="0">
                    <a:hlinkClick r:id="rId3"/>
                  </a:rPr>
                  <a:t>BulkSendApplication</a:t>
                </a:r>
                <a:r>
                  <a:rPr lang="en-US" dirty="0" smtClean="0"/>
                  <a:t> ~ FTP. </a:t>
                </a:r>
              </a:p>
              <a:p>
                <a:pPr lvl="2"/>
                <a:r>
                  <a:rPr lang="en-US" dirty="0" smtClean="0"/>
                  <a:t>Sends </a:t>
                </a:r>
                <a:r>
                  <a:rPr lang="en-US" dirty="0"/>
                  <a:t>as much traffic as possible, trying to fill the </a:t>
                </a:r>
                <a:r>
                  <a:rPr lang="en-US" dirty="0" smtClean="0"/>
                  <a:t>bandwidth. </a:t>
                </a:r>
                <a:r>
                  <a:rPr lang="en-US" b="1" dirty="0" smtClean="0"/>
                  <a:t>Greedy behavior</a:t>
                </a:r>
                <a:r>
                  <a:rPr lang="en-US" dirty="0" smtClean="0"/>
                  <a:t>.</a:t>
                </a:r>
              </a:p>
              <a:p>
                <a:pPr lvl="2"/>
                <a:r>
                  <a:rPr lang="en-US" dirty="0" smtClean="0"/>
                  <a:t>No control over the traffic intensity when setting it. </a:t>
                </a:r>
                <a:r>
                  <a:rPr lang="en-US" dirty="0" smtClean="0"/>
                  <a:t>Normal </a:t>
                </a:r>
                <a:r>
                  <a:rPr lang="en-US" dirty="0" smtClean="0"/>
                  <a:t>TCP </a:t>
                </a:r>
                <a:r>
                  <a:rPr lang="en-US" dirty="0" smtClean="0"/>
                  <a:t>behavior -&gt; adapts </a:t>
                </a:r>
                <a:r>
                  <a:rPr lang="en-US" dirty="0" smtClean="0"/>
                  <a:t>to </a:t>
                </a:r>
                <a:r>
                  <a:rPr lang="en-US" dirty="0" smtClean="0"/>
                  <a:t>topology</a:t>
                </a:r>
                <a:endParaRPr lang="en-US" dirty="0" smtClean="0"/>
              </a:p>
              <a:p>
                <a:pPr lvl="1"/>
                <a:r>
                  <a:rPr lang="en-US" dirty="0" smtClean="0"/>
                  <a:t>UDP: CBR application (</a:t>
                </a:r>
                <a:r>
                  <a:rPr lang="en-US" dirty="0" smtClean="0">
                    <a:hlinkClick r:id="rId4"/>
                  </a:rPr>
                  <a:t>example</a:t>
                </a:r>
                <a:r>
                  <a:rPr lang="en-US" dirty="0" smtClean="0"/>
                  <a:t>)</a:t>
                </a:r>
              </a:p>
              <a:p>
                <a:pPr lvl="2"/>
                <a:r>
                  <a:rPr lang="en-US" dirty="0" smtClean="0"/>
                  <a:t>We have control over the rate -&gt; low, medium, high really matters</a:t>
                </a:r>
              </a:p>
              <a:p>
                <a:pPr lvl="1"/>
                <a:r>
                  <a:rPr lang="en-US" b="1" dirty="0" smtClean="0"/>
                  <a:t>Conclusion</a:t>
                </a:r>
                <a:r>
                  <a:rPr lang="en-US" dirty="0" smtClean="0"/>
                  <a:t>: regime </a:t>
                </a:r>
                <a:r>
                  <a:rPr lang="en-US" dirty="0" smtClean="0"/>
                  <a:t>associated to higher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𝑟</m:t>
                        </m:r>
                      </m:e>
                    </m:acc>
                  </m:oMath>
                </a14:m>
                <a:r>
                  <a:rPr lang="en-US" dirty="0" smtClean="0"/>
                  <a:t> implies that UDP takes more space of TCP, i.e., higher (not handled) </a:t>
                </a:r>
                <a:r>
                  <a:rPr lang="en-US" dirty="0" smtClean="0"/>
                  <a:t>congestion</a:t>
                </a:r>
              </a:p>
              <a:p>
                <a:pPr lvl="1"/>
                <a:r>
                  <a:rPr lang="en-US" dirty="0" smtClean="0"/>
                  <a:t>Other attempts: </a:t>
                </a:r>
                <a:r>
                  <a:rPr lang="en-US" dirty="0" err="1" smtClean="0"/>
                  <a:t>OnOffApplication</a:t>
                </a:r>
                <a:r>
                  <a:rPr lang="en-US" dirty="0" smtClean="0"/>
                  <a:t> for both TCP and UDP to simulate Poisson process</a:t>
                </a:r>
              </a:p>
              <a:p>
                <a:pPr lvl="2"/>
                <a:r>
                  <a:rPr lang="en-US" dirty="0" smtClean="0"/>
                  <a:t>No real TCP application works like this -&gt; TCP with Bulk</a:t>
                </a:r>
              </a:p>
              <a:p>
                <a:pPr lvl="2"/>
                <a:r>
                  <a:rPr lang="en-US" dirty="0" smtClean="0"/>
                  <a:t>Hard to saturate: too many variables and TCP overwhelms UDP</a:t>
                </a:r>
                <a:endParaRPr lang="en-US" dirty="0" smtClean="0"/>
              </a:p>
              <a:p>
                <a:pPr lvl="2"/>
                <a:endParaRPr lang="en-US" dirty="0" smtClean="0"/>
              </a:p>
            </p:txBody>
          </p:sp>
        </mc:Choice>
        <mc:Fallback>
          <p:sp>
            <p:nvSpPr>
              <p:cNvPr id="12" name="Text Placeholder 2"/>
              <p:cNvSpPr>
                <a:spLocks noGrp="1" noRot="1" noChangeAspect="1" noMove="1" noResize="1" noEditPoints="1" noAdjustHandles="1" noChangeArrowheads="1" noChangeShapeType="1" noTextEdit="1"/>
              </p:cNvSpPr>
              <p:nvPr>
                <p:ph type="body" sz="quarter" idx="11"/>
              </p:nvPr>
            </p:nvSpPr>
            <p:spPr>
              <a:xfrm>
                <a:off x="730497" y="613120"/>
                <a:ext cx="10943167" cy="6631559"/>
              </a:xfrm>
              <a:blipFill rotWithShape="0">
                <a:blip r:embed="rId5"/>
                <a:stretch>
                  <a:fillRect l="-780" t="-184" r="-1170"/>
                </a:stretch>
              </a:blipFill>
            </p:spPr>
            <p:txBody>
              <a:bodyPr/>
              <a:lstStyle/>
              <a:p>
                <a:r>
                  <a:rPr lang="en-US">
                    <a:noFill/>
                  </a:rPr>
                  <a:t> </a:t>
                </a:r>
              </a:p>
            </p:txBody>
          </p:sp>
        </mc:Fallback>
      </mc:AlternateContent>
    </p:spTree>
    <p:extLst>
      <p:ext uri="{BB962C8B-B14F-4D97-AF65-F5344CB8AC3E}">
        <p14:creationId xmlns:p14="http://schemas.microsoft.com/office/powerpoint/2010/main" val="1029918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101217"/>
            <a:ext cx="11160124" cy="539749"/>
          </a:xfrm>
        </p:spPr>
        <p:txBody>
          <a:bodyPr/>
          <a:lstStyle/>
          <a:p>
            <a:pPr algn="ctr"/>
            <a:r>
              <a:rPr lang="en-US" sz="2600" dirty="0" smtClean="0"/>
              <a:t>Recognized targets</a:t>
            </a:r>
            <a:endParaRPr lang="en-US" sz="2600" dirty="0"/>
          </a:p>
        </p:txBody>
      </p:sp>
      <p:sp>
        <p:nvSpPr>
          <p:cNvPr id="3" name="Text Placeholder 2"/>
          <p:cNvSpPr>
            <a:spLocks noGrp="1"/>
          </p:cNvSpPr>
          <p:nvPr>
            <p:ph type="body" sz="quarter" idx="11"/>
          </p:nvPr>
        </p:nvSpPr>
        <p:spPr>
          <a:xfrm>
            <a:off x="732895" y="806232"/>
            <a:ext cx="7595353" cy="1673792"/>
          </a:xfrm>
        </p:spPr>
        <p:txBody>
          <a:bodyPr numCol="1"/>
          <a:lstStyle/>
          <a:p>
            <a:r>
              <a:rPr lang="en-US" b="1" dirty="0" smtClean="0"/>
              <a:t>Per link delay PLD. Matrix </a:t>
            </a:r>
            <a:r>
              <a:rPr lang="en-US" b="1" dirty="0" err="1" smtClean="0"/>
              <a:t>NxN</a:t>
            </a:r>
            <a:r>
              <a:rPr lang="en-US" b="1" dirty="0" smtClean="0"/>
              <a:t>.</a:t>
            </a:r>
          </a:p>
          <a:p>
            <a:pPr lvl="1"/>
            <a:r>
              <a:rPr lang="en-US" sz="1400" dirty="0"/>
              <a:t>F</a:t>
            </a:r>
            <a:r>
              <a:rPr lang="en-US" sz="1400" dirty="0" smtClean="0"/>
              <a:t>or each node, we define a trace source on </a:t>
            </a:r>
            <a:r>
              <a:rPr lang="en-US" sz="1400" b="1" dirty="0" smtClean="0"/>
              <a:t>queuing</a:t>
            </a:r>
            <a:r>
              <a:rPr lang="en-US" sz="1400" dirty="0" smtClean="0"/>
              <a:t>, </a:t>
            </a:r>
            <a:r>
              <a:rPr lang="en-US" sz="1400" b="1" dirty="0" smtClean="0"/>
              <a:t>forwarding </a:t>
            </a:r>
            <a:r>
              <a:rPr lang="en-US" sz="1400" dirty="0" smtClean="0"/>
              <a:t>and </a:t>
            </a:r>
            <a:r>
              <a:rPr lang="en-US" sz="1400" b="1" dirty="0" err="1" smtClean="0"/>
              <a:t>dequeuing</a:t>
            </a:r>
            <a:r>
              <a:rPr lang="en-US" sz="1400" dirty="0" smtClean="0"/>
              <a:t>. Please refer to </a:t>
            </a:r>
            <a:r>
              <a:rPr lang="en-US" sz="1400" b="1" dirty="0" smtClean="0">
                <a:hlinkClick r:id="rId3"/>
              </a:rPr>
              <a:t>SendOutgoing</a:t>
            </a:r>
            <a:r>
              <a:rPr lang="en-US" sz="1400" dirty="0" smtClean="0"/>
              <a:t>, </a:t>
            </a:r>
            <a:r>
              <a:rPr lang="en-US" sz="1400" b="1" dirty="0" smtClean="0">
                <a:hlinkClick r:id="rId4"/>
              </a:rPr>
              <a:t>UnicastForward</a:t>
            </a:r>
            <a:r>
              <a:rPr lang="en-US" sz="1400" dirty="0" smtClean="0"/>
              <a:t>, </a:t>
            </a:r>
            <a:r>
              <a:rPr lang="en-US" sz="1400" b="1" dirty="0" smtClean="0">
                <a:hlinkClick r:id="rId5"/>
              </a:rPr>
              <a:t>LocalDeliver</a:t>
            </a:r>
            <a:r>
              <a:rPr lang="en-US" sz="1400" dirty="0" smtClean="0">
                <a:hlinkClick r:id="rId5"/>
              </a:rPr>
              <a:t> </a:t>
            </a:r>
            <a:r>
              <a:rPr lang="en-US" sz="1400" dirty="0" smtClean="0"/>
              <a:t>in </a:t>
            </a:r>
            <a:r>
              <a:rPr lang="en-US" sz="1400" b="1" u="sng" dirty="0" smtClean="0">
                <a:hlinkClick r:id="rId6" tooltip="Implement the Ipv4 layer."/>
              </a:rPr>
              <a:t>ns3</a:t>
            </a:r>
            <a:r>
              <a:rPr lang="en-US" sz="1400" b="1" u="sng" dirty="0">
                <a:hlinkClick r:id="rId6" tooltip="Implement the Ipv4 layer."/>
              </a:rPr>
              <a:t>::</a:t>
            </a:r>
            <a:r>
              <a:rPr lang="en-US" sz="1400" b="1" u="sng" dirty="0" smtClean="0">
                <a:hlinkClick r:id="rId6" tooltip="Implement the Ipv4 layer."/>
              </a:rPr>
              <a:t>Ipv4L3Protocol</a:t>
            </a:r>
            <a:endParaRPr lang="en-US" sz="1400" b="1" u="sng" dirty="0" smtClean="0">
              <a:solidFill>
                <a:srgbClr val="FF0000"/>
              </a:solidFill>
            </a:endParaRPr>
          </a:p>
          <a:p>
            <a:pPr lvl="2"/>
            <a:r>
              <a:rPr lang="en-US" sz="1200" dirty="0" err="1" smtClean="0"/>
              <a:t>Eg</a:t>
            </a:r>
            <a:r>
              <a:rPr lang="en-US" sz="1200" dirty="0" smtClean="0"/>
              <a:t>: packet p is sent. P1 is packet p on link l1, p2 is p on l2.</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7" name="Picture 6"/>
          <p:cNvPicPr>
            <a:picLocks noChangeAspect="1"/>
          </p:cNvPicPr>
          <p:nvPr/>
        </p:nvPicPr>
        <p:blipFill>
          <a:blip r:embed="rId7"/>
          <a:stretch>
            <a:fillRect/>
          </a:stretch>
        </p:blipFill>
        <p:spPr>
          <a:xfrm>
            <a:off x="8209646" y="1012803"/>
            <a:ext cx="3774830" cy="2837400"/>
          </a:xfrm>
          <a:prstGeom prst="rect">
            <a:avLst/>
          </a:prstGeom>
        </p:spPr>
      </p:pic>
      <p:sp>
        <p:nvSpPr>
          <p:cNvPr id="13" name="Oval 12"/>
          <p:cNvSpPr/>
          <p:nvPr/>
        </p:nvSpPr>
        <p:spPr>
          <a:xfrm>
            <a:off x="1482868" y="2547590"/>
            <a:ext cx="626368" cy="631230"/>
          </a:xfrm>
          <a:prstGeom prst="ellipse">
            <a:avLst/>
          </a:prstGeom>
          <a:solidFill>
            <a:schemeClr val="bg1"/>
          </a:solidFill>
          <a:ln>
            <a:solidFill>
              <a:schemeClr val="tx1"/>
            </a:solidFill>
          </a:ln>
        </p:spPr>
        <p:txBody>
          <a:bodyPr wrap="square" lIns="108000" tIns="0" rIns="108000" bIns="0" rtlCol="0" anchor="ctr" anchorCtr="0">
            <a:noAutofit/>
          </a:bodyPr>
          <a:lstStyle/>
          <a:p>
            <a:pPr algn="ctr" fontAlgn="base">
              <a:lnSpc>
                <a:spcPct val="120000"/>
              </a:lnSpc>
              <a:spcBef>
                <a:spcPts val="600"/>
              </a:spcBef>
              <a:spcAft>
                <a:spcPct val="0"/>
              </a:spcAft>
            </a:pPr>
            <a:r>
              <a:rPr 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0</a:t>
            </a:r>
          </a:p>
        </p:txBody>
      </p:sp>
      <p:sp>
        <p:nvSpPr>
          <p:cNvPr id="14" name="Oval 13"/>
          <p:cNvSpPr/>
          <p:nvPr/>
        </p:nvSpPr>
        <p:spPr>
          <a:xfrm>
            <a:off x="2845450" y="2537960"/>
            <a:ext cx="626368" cy="631230"/>
          </a:xfrm>
          <a:prstGeom prst="ellipse">
            <a:avLst/>
          </a:prstGeom>
          <a:solidFill>
            <a:schemeClr val="bg1"/>
          </a:solidFill>
          <a:ln>
            <a:solidFill>
              <a:schemeClr val="tx1"/>
            </a:solidFill>
          </a:ln>
        </p:spPr>
        <p:txBody>
          <a:bodyPr wrap="square" lIns="108000" tIns="0" rIns="108000" bIns="0" rtlCol="0" anchor="ctr" anchorCtr="0">
            <a:noAutofit/>
          </a:bodyPr>
          <a:lstStyle/>
          <a:p>
            <a:pPr algn="ctr">
              <a:lnSpc>
                <a:spcPct val="120000"/>
              </a:lnSpc>
              <a:spcBef>
                <a:spcPts val="600"/>
              </a:spcBef>
            </a:pPr>
            <a:r>
              <a:rPr 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Oval 14"/>
          <p:cNvSpPr/>
          <p:nvPr/>
        </p:nvSpPr>
        <p:spPr>
          <a:xfrm>
            <a:off x="4206173" y="2527673"/>
            <a:ext cx="626368" cy="631230"/>
          </a:xfrm>
          <a:prstGeom prst="ellipse">
            <a:avLst/>
          </a:prstGeom>
          <a:solidFill>
            <a:schemeClr val="bg1"/>
          </a:solidFill>
          <a:ln>
            <a:solidFill>
              <a:schemeClr val="tx1"/>
            </a:solidFill>
          </a:ln>
        </p:spPr>
        <p:txBody>
          <a:bodyPr wrap="square" lIns="108000" tIns="0" rIns="108000" bIns="0" rtlCol="0" anchor="ctr" anchorCtr="0">
            <a:noAutofit/>
          </a:bodyPr>
          <a:lstStyle/>
          <a:p>
            <a:pPr algn="ctr">
              <a:lnSpc>
                <a:spcPct val="120000"/>
              </a:lnSpc>
              <a:spcBef>
                <a:spcPts val="600"/>
              </a:spcBef>
            </a:pPr>
            <a:r>
              <a:rPr 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7" name="Straight Arrow Connector 16"/>
          <p:cNvCxnSpPr/>
          <p:nvPr/>
        </p:nvCxnSpPr>
        <p:spPr>
          <a:xfrm>
            <a:off x="1562943" y="3925857"/>
            <a:ext cx="3168352"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TextBox 19"/>
          <p:cNvSpPr txBox="1"/>
          <p:nvPr/>
        </p:nvSpPr>
        <p:spPr>
          <a:xfrm>
            <a:off x="2355031" y="3618080"/>
            <a:ext cx="1186543" cy="276999"/>
          </a:xfrm>
          <a:prstGeom prst="rect">
            <a:avLst/>
          </a:prstGeom>
          <a:noFill/>
        </p:spPr>
        <p:txBody>
          <a:bodyPr wrap="none" rtlCol="0">
            <a:spAutoFit/>
          </a:bodyPr>
          <a:lstStyle/>
          <a:p>
            <a:r>
              <a:rPr 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OD flow: (0,2)</a:t>
            </a:r>
          </a:p>
        </p:txBody>
      </p:sp>
      <p:cxnSp>
        <p:nvCxnSpPr>
          <p:cNvPr id="22" name="Straight Arrow Connector 21"/>
          <p:cNvCxnSpPr/>
          <p:nvPr/>
        </p:nvCxnSpPr>
        <p:spPr>
          <a:xfrm>
            <a:off x="2211015" y="2863205"/>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79167" y="2853575"/>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91914" y="2609968"/>
            <a:ext cx="0" cy="723634"/>
          </a:xfrm>
          <a:prstGeom prst="line">
            <a:avLst/>
          </a:prstGeom>
          <a:ln>
            <a:prstDash val="dashDot"/>
          </a:ln>
        </p:spPr>
        <p:style>
          <a:lnRef idx="2">
            <a:schemeClr val="accent6"/>
          </a:lnRef>
          <a:fillRef idx="0">
            <a:schemeClr val="accent6"/>
          </a:fillRef>
          <a:effectRef idx="1">
            <a:schemeClr val="accent6"/>
          </a:effectRef>
          <a:fontRef idx="minor">
            <a:schemeClr val="tx1"/>
          </a:fontRef>
        </p:style>
      </p:cxnSp>
      <p:cxnSp>
        <p:nvCxnSpPr>
          <p:cNvPr id="28" name="Straight Connector 27"/>
          <p:cNvCxnSpPr/>
          <p:nvPr/>
        </p:nvCxnSpPr>
        <p:spPr>
          <a:xfrm>
            <a:off x="3579167" y="2606069"/>
            <a:ext cx="0" cy="723634"/>
          </a:xfrm>
          <a:prstGeom prst="line">
            <a:avLst/>
          </a:prstGeom>
          <a:ln>
            <a:prstDash val="dashDot"/>
          </a:ln>
        </p:spPr>
        <p:style>
          <a:lnRef idx="2">
            <a:schemeClr val="accent6"/>
          </a:lnRef>
          <a:fillRef idx="0">
            <a:schemeClr val="accent6"/>
          </a:fillRef>
          <a:effectRef idx="1">
            <a:schemeClr val="accent6"/>
          </a:effectRef>
          <a:fontRef idx="minor">
            <a:schemeClr val="tx1"/>
          </a:fontRef>
        </p:style>
      </p:cxnSp>
      <p:cxnSp>
        <p:nvCxnSpPr>
          <p:cNvPr id="29" name="Straight Connector 28"/>
          <p:cNvCxnSpPr/>
          <p:nvPr/>
        </p:nvCxnSpPr>
        <p:spPr>
          <a:xfrm>
            <a:off x="4155231" y="2606008"/>
            <a:ext cx="0" cy="723634"/>
          </a:xfrm>
          <a:prstGeom prst="line">
            <a:avLst/>
          </a:prstGeom>
          <a:ln>
            <a:prstDash val="dashDot"/>
          </a:ln>
        </p:spPr>
        <p:style>
          <a:lnRef idx="2">
            <a:schemeClr val="accent6"/>
          </a:lnRef>
          <a:fillRef idx="0">
            <a:schemeClr val="accent6"/>
          </a:fillRef>
          <a:effectRef idx="1">
            <a:schemeClr val="accent6"/>
          </a:effectRef>
          <a:fontRef idx="minor">
            <a:schemeClr val="tx1"/>
          </a:fontRef>
        </p:style>
      </p:cxnSp>
      <p:sp>
        <p:nvSpPr>
          <p:cNvPr id="30" name="TextBox 29"/>
          <p:cNvSpPr txBox="1"/>
          <p:nvPr/>
        </p:nvSpPr>
        <p:spPr>
          <a:xfrm>
            <a:off x="1418927" y="3344086"/>
            <a:ext cx="1271502" cy="246221"/>
          </a:xfrm>
          <a:prstGeom prst="rect">
            <a:avLst/>
          </a:prstGeom>
          <a:noFill/>
        </p:spPr>
        <p:txBody>
          <a:bodyPr wrap="none" rtlCol="0">
            <a:spAutoFit/>
          </a:bodyPr>
          <a:lstStyle/>
          <a:p>
            <a:r>
              <a:rPr lang="en-US" sz="1000" dirty="0" smtClean="0">
                <a:solidFill>
                  <a:schemeClr val="accent6"/>
                </a:solidFill>
                <a:latin typeface="微软雅黑" panose="020B0503020204020204" pitchFamily="34" charset="-122"/>
                <a:ea typeface="微软雅黑" panose="020B0503020204020204" pitchFamily="34" charset="-122"/>
              </a:rPr>
              <a:t>SendOutgoing: t1</a:t>
            </a:r>
          </a:p>
        </p:txBody>
      </p:sp>
      <p:sp>
        <p:nvSpPr>
          <p:cNvPr id="31" name="TextBox 30"/>
          <p:cNvSpPr txBox="1"/>
          <p:nvPr/>
        </p:nvSpPr>
        <p:spPr>
          <a:xfrm>
            <a:off x="2690429" y="3342623"/>
            <a:ext cx="1330814" cy="246221"/>
          </a:xfrm>
          <a:prstGeom prst="rect">
            <a:avLst/>
          </a:prstGeom>
          <a:noFill/>
        </p:spPr>
        <p:txBody>
          <a:bodyPr wrap="none" rtlCol="0">
            <a:spAutoFit/>
          </a:bodyPr>
          <a:lstStyle/>
          <a:p>
            <a:r>
              <a:rPr lang="en-US" sz="1000" dirty="0" smtClean="0">
                <a:solidFill>
                  <a:schemeClr val="accent6"/>
                </a:solidFill>
                <a:latin typeface="微软雅黑" panose="020B0503020204020204" pitchFamily="34" charset="-122"/>
                <a:ea typeface="微软雅黑" panose="020B0503020204020204" pitchFamily="34" charset="-122"/>
              </a:rPr>
              <a:t>UnicastForward: t2</a:t>
            </a:r>
          </a:p>
        </p:txBody>
      </p:sp>
      <p:sp>
        <p:nvSpPr>
          <p:cNvPr id="32" name="TextBox 31"/>
          <p:cNvSpPr txBox="1"/>
          <p:nvPr/>
        </p:nvSpPr>
        <p:spPr>
          <a:xfrm>
            <a:off x="4021243" y="3337953"/>
            <a:ext cx="1119217" cy="246221"/>
          </a:xfrm>
          <a:prstGeom prst="rect">
            <a:avLst/>
          </a:prstGeom>
          <a:noFill/>
        </p:spPr>
        <p:txBody>
          <a:bodyPr wrap="none" rtlCol="0">
            <a:spAutoFit/>
          </a:bodyPr>
          <a:lstStyle/>
          <a:p>
            <a:r>
              <a:rPr lang="en-US" sz="1000" dirty="0" smtClean="0">
                <a:solidFill>
                  <a:schemeClr val="accent6"/>
                </a:solidFill>
                <a:latin typeface="微软雅黑" panose="020B0503020204020204" pitchFamily="34" charset="-122"/>
                <a:ea typeface="微软雅黑" panose="020B0503020204020204" pitchFamily="34" charset="-122"/>
              </a:rPr>
              <a:t>LocalDeliver: t3</a:t>
            </a:r>
          </a:p>
        </p:txBody>
      </p:sp>
      <p:sp>
        <p:nvSpPr>
          <p:cNvPr id="33" name="TextBox 32"/>
          <p:cNvSpPr txBox="1"/>
          <p:nvPr/>
        </p:nvSpPr>
        <p:spPr>
          <a:xfrm>
            <a:off x="5185048" y="2556248"/>
            <a:ext cx="2736304" cy="400110"/>
          </a:xfrm>
          <a:prstGeom prst="rect">
            <a:avLst/>
          </a:prstGeom>
          <a:noFill/>
        </p:spPr>
        <p:txBody>
          <a:bodyPr wrap="square" rtlCol="0">
            <a:spAutoFit/>
          </a:bodyPr>
          <a:lstStyle/>
          <a:p>
            <a:r>
              <a:rPr 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Delay on link l1 for p1: t2-t1</a:t>
            </a:r>
          </a:p>
          <a:p>
            <a:r>
              <a:rPr 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Delay on link l2 for p2: t3-t2</a:t>
            </a:r>
          </a:p>
        </p:txBody>
      </p:sp>
      <p:sp>
        <p:nvSpPr>
          <p:cNvPr id="34" name="Text Placeholder 2"/>
          <p:cNvSpPr txBox="1">
            <a:spLocks/>
          </p:cNvSpPr>
          <p:nvPr/>
        </p:nvSpPr>
        <p:spPr>
          <a:xfrm>
            <a:off x="721680" y="3962144"/>
            <a:ext cx="7595353" cy="2488886"/>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b="1" dirty="0" smtClean="0"/>
              <a:t>End-to-end delay ED. Matrix </a:t>
            </a:r>
            <a:r>
              <a:rPr lang="en-US" b="1" dirty="0" err="1" smtClean="0"/>
              <a:t>NxN</a:t>
            </a:r>
            <a:r>
              <a:rPr lang="en-US" b="1" dirty="0" smtClean="0"/>
              <a:t>.</a:t>
            </a:r>
          </a:p>
          <a:p>
            <a:pPr lvl="1" fontAlgn="auto"/>
            <a:r>
              <a:rPr lang="en-US" sz="1400" dirty="0" smtClean="0"/>
              <a:t>We use same measures as per link delay.</a:t>
            </a:r>
          </a:p>
          <a:p>
            <a:pPr lvl="2" fontAlgn="auto"/>
            <a:r>
              <a:rPr lang="en-US" dirty="0" smtClean="0"/>
              <a:t>Dataset will be built in a different way, that is, we will not consider the data when origin/destination do not match with current sending / receiving node.</a:t>
            </a:r>
          </a:p>
          <a:p>
            <a:pPr fontAlgn="auto"/>
            <a:r>
              <a:rPr lang="en-US" b="1" dirty="0" smtClean="0"/>
              <a:t>Link loads L. Matrix </a:t>
            </a:r>
            <a:r>
              <a:rPr lang="en-US" b="1" dirty="0" err="1" smtClean="0"/>
              <a:t>NxN</a:t>
            </a:r>
            <a:r>
              <a:rPr lang="en-US" b="1" dirty="0" smtClean="0"/>
              <a:t>.</a:t>
            </a:r>
          </a:p>
          <a:p>
            <a:pPr lvl="1" fontAlgn="auto"/>
            <a:r>
              <a:rPr lang="en-US" sz="1400" dirty="0" smtClean="0"/>
              <a:t>On every link, we define a trace source on the transmission. Please refer to </a:t>
            </a:r>
            <a:r>
              <a:rPr lang="en-US" sz="1400" b="1" dirty="0" err="1" smtClean="0"/>
              <a:t>MacTx</a:t>
            </a:r>
            <a:r>
              <a:rPr lang="en-US" sz="1400" dirty="0"/>
              <a:t> </a:t>
            </a:r>
            <a:r>
              <a:rPr lang="en-US" sz="1400" dirty="0" smtClean="0"/>
              <a:t>in </a:t>
            </a:r>
            <a:r>
              <a:rPr lang="en-US" sz="1400" b="1" dirty="0">
                <a:hlinkClick r:id="rId8" tooltip="A Device for a Point to Point Network Link."/>
              </a:rPr>
              <a:t>ns3::</a:t>
            </a:r>
            <a:r>
              <a:rPr lang="en-US" sz="1400" b="1" u="sng" dirty="0" smtClean="0">
                <a:hlinkClick r:id="rId8" tooltip="A Device for a Point to Point Network Link."/>
              </a:rPr>
              <a:t>PointToPointNetDevice</a:t>
            </a:r>
            <a:endParaRPr lang="en-US" sz="1400" b="1" u="sng" dirty="0">
              <a:solidFill>
                <a:srgbClr val="FF0000"/>
              </a:solidFill>
            </a:endParaRPr>
          </a:p>
        </p:txBody>
      </p:sp>
      <mc:AlternateContent xmlns:mc="http://schemas.openxmlformats.org/markup-compatibility/2006" xmlns:a14="http://schemas.microsoft.com/office/drawing/2010/main">
        <mc:Choice Requires="a14">
          <p:sp>
            <p:nvSpPr>
              <p:cNvPr id="35" name="TextBox 34"/>
              <p:cNvSpPr txBox="1"/>
              <p:nvPr/>
            </p:nvSpPr>
            <p:spPr>
              <a:xfrm>
                <a:off x="5169473" y="3010380"/>
                <a:ext cx="2703241" cy="490262"/>
              </a:xfrm>
              <a:prstGeom prst="rect">
                <a:avLst/>
              </a:prstGeom>
              <a:noFill/>
            </p:spPr>
            <p:txBody>
              <a:bodyPr wrap="none" rtlCol="0">
                <a:spAutoFit/>
              </a:bodyPr>
              <a:lstStyle/>
              <a:p>
                <a14:m>
                  <m:oMath xmlns:m="http://schemas.openxmlformats.org/officeDocument/2006/math">
                    <m:r>
                      <a:rPr lang="en-US" sz="1200" i="1">
                        <a:solidFill>
                          <a:schemeClr val="tx1">
                            <a:lumMod val="75000"/>
                            <a:lumOff val="25000"/>
                          </a:schemeClr>
                        </a:solidFill>
                        <a:latin typeface="Cambria Math" panose="02040503050406030204" pitchFamily="18" charset="0"/>
                      </a:rPr>
                      <m:t>𝐷</m:t>
                    </m:r>
                    <m:r>
                      <a:rPr lang="en-US" sz="1200" i="1">
                        <a:solidFill>
                          <a:schemeClr val="tx1">
                            <a:lumMod val="75000"/>
                            <a:lumOff val="25000"/>
                          </a:schemeClr>
                        </a:solidFill>
                        <a:latin typeface="Cambria Math" panose="02040503050406030204" pitchFamily="18" charset="0"/>
                      </a:rPr>
                      <m:t>= </m:t>
                    </m:r>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𝑝𝑟𝑜𝑐</m:t>
                        </m:r>
                      </m:sub>
                    </m:sSub>
                    <m:r>
                      <a:rPr lang="en-US" sz="1200" i="1">
                        <a:solidFill>
                          <a:schemeClr val="tx1">
                            <a:lumMod val="75000"/>
                            <a:lumOff val="25000"/>
                          </a:schemeClr>
                        </a:solidFill>
                        <a:latin typeface="Cambria Math" panose="02040503050406030204" pitchFamily="18" charset="0"/>
                      </a:rPr>
                      <m:t>+</m:t>
                    </m:r>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𝑞𝑢𝑒𝑢𝑒</m:t>
                        </m:r>
                      </m:sub>
                    </m:sSub>
                    <m:r>
                      <a:rPr lang="en-US" sz="1200" i="1">
                        <a:solidFill>
                          <a:schemeClr val="tx1">
                            <a:lumMod val="75000"/>
                            <a:lumOff val="25000"/>
                          </a:schemeClr>
                        </a:solidFill>
                        <a:latin typeface="Cambria Math" panose="02040503050406030204" pitchFamily="18" charset="0"/>
                      </a:rPr>
                      <m:t>+</m:t>
                    </m:r>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𝑡𝑟𝑎𝑛𝑠</m:t>
                        </m:r>
                      </m:sub>
                    </m:sSub>
                    <m:r>
                      <a:rPr lang="en-US" sz="1200" i="1">
                        <a:solidFill>
                          <a:schemeClr val="tx1">
                            <a:lumMod val="75000"/>
                            <a:lumOff val="25000"/>
                          </a:schemeClr>
                        </a:solidFill>
                        <a:latin typeface="Cambria Math" panose="02040503050406030204" pitchFamily="18" charset="0"/>
                      </a:rPr>
                      <m:t>+</m:t>
                    </m:r>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𝑝𝑟𝑜𝑝</m:t>
                        </m:r>
                      </m:sub>
                    </m:sSub>
                  </m:oMath>
                </a14:m>
                <a:r>
                  <a: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a:t>
                </a:r>
              </a:p>
              <a:p>
                <a:r>
                  <a: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rPr>
                  <a:t>We assume </a:t>
                </a:r>
                <a14:m>
                  <m:oMath xmlns:m="http://schemas.openxmlformats.org/officeDocument/2006/math">
                    <m:sSub>
                      <m:sSubPr>
                        <m:ctrlPr>
                          <a:rPr lang="en-US" sz="1200" i="1">
                            <a:solidFill>
                              <a:schemeClr val="tx1">
                                <a:lumMod val="75000"/>
                                <a:lumOff val="25000"/>
                              </a:schemeClr>
                            </a:solidFill>
                            <a:latin typeface="Cambria Math" panose="02040503050406030204" pitchFamily="18" charset="0"/>
                          </a:rPr>
                        </m:ctrlPr>
                      </m:sSubPr>
                      <m:e>
                        <m:r>
                          <a:rPr lang="en-US" sz="1200" i="1">
                            <a:solidFill>
                              <a:schemeClr val="tx1">
                                <a:lumMod val="75000"/>
                                <a:lumOff val="25000"/>
                              </a:schemeClr>
                            </a:solidFill>
                            <a:latin typeface="Cambria Math" panose="02040503050406030204" pitchFamily="18" charset="0"/>
                          </a:rPr>
                          <m:t>𝐷</m:t>
                        </m:r>
                      </m:e>
                      <m:sub>
                        <m:r>
                          <a:rPr lang="en-US" sz="1200" i="1">
                            <a:solidFill>
                              <a:schemeClr val="tx1">
                                <a:lumMod val="75000"/>
                                <a:lumOff val="25000"/>
                              </a:schemeClr>
                            </a:solidFill>
                            <a:latin typeface="Cambria Math" panose="02040503050406030204" pitchFamily="18" charset="0"/>
                          </a:rPr>
                          <m:t>𝑝𝑟𝑜𝑐</m:t>
                        </m:r>
                      </m:sub>
                    </m:sSub>
                  </m:oMath>
                </a14:m>
                <a:r>
                  <a: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rPr>
                  <a:t> = 0.</a:t>
                </a:r>
              </a:p>
            </p:txBody>
          </p:sp>
        </mc:Choice>
        <mc:Fallback xmlns="">
          <p:sp>
            <p:nvSpPr>
              <p:cNvPr id="35" name="TextBox 34"/>
              <p:cNvSpPr txBox="1">
                <a:spLocks noRot="1" noChangeAspect="1" noMove="1" noResize="1" noEditPoints="1" noAdjustHandles="1" noChangeArrowheads="1" noChangeShapeType="1" noTextEdit="1"/>
              </p:cNvSpPr>
              <p:nvPr/>
            </p:nvSpPr>
            <p:spPr>
              <a:xfrm>
                <a:off x="5169473" y="3010380"/>
                <a:ext cx="2703241" cy="490262"/>
              </a:xfrm>
              <a:prstGeom prst="rect">
                <a:avLst/>
              </a:prstGeom>
              <a:blipFill rotWithShape="0">
                <a:blip r:embed="rId9"/>
                <a:stretch>
                  <a:fillRect t="-1250" b="-6250"/>
                </a:stretch>
              </a:blipFill>
            </p:spPr>
            <p:txBody>
              <a:bodyPr/>
              <a:lstStyle/>
              <a:p>
                <a:r>
                  <a:rPr lang="en-US">
                    <a:noFill/>
                  </a:rPr>
                  <a:t> </a:t>
                </a:r>
              </a:p>
            </p:txBody>
          </p:sp>
        </mc:Fallback>
      </mc:AlternateContent>
      <p:sp>
        <p:nvSpPr>
          <p:cNvPr id="36" name="TextBox 35"/>
          <p:cNvSpPr txBox="1"/>
          <p:nvPr/>
        </p:nvSpPr>
        <p:spPr>
          <a:xfrm>
            <a:off x="8619702" y="3933663"/>
            <a:ext cx="3347814" cy="246221"/>
          </a:xfrm>
          <a:prstGeom prst="rect">
            <a:avLst/>
          </a:prstGeom>
          <a:noFill/>
        </p:spPr>
        <p:txBody>
          <a:bodyPr wrap="square" rtlCol="0">
            <a:spAutoFit/>
          </a:bodyPr>
          <a:lstStyle/>
          <a:p>
            <a:r>
              <a:rPr 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Real code to define listeners for per link delay</a:t>
            </a:r>
          </a:p>
        </p:txBody>
      </p:sp>
      <p:sp>
        <p:nvSpPr>
          <p:cNvPr id="4" name="Oval 3"/>
          <p:cNvSpPr/>
          <p:nvPr/>
        </p:nvSpPr>
        <p:spPr>
          <a:xfrm>
            <a:off x="10469438" y="1457280"/>
            <a:ext cx="785738" cy="248100"/>
          </a:xfrm>
          <a:prstGeom prst="ellipse">
            <a:avLst/>
          </a:prstGeom>
          <a:noFill/>
        </p:spPr>
        <p:style>
          <a:lnRef idx="2">
            <a:schemeClr val="accent3"/>
          </a:lnRef>
          <a:fillRef idx="1">
            <a:schemeClr val="lt1"/>
          </a:fillRef>
          <a:effectRef idx="0">
            <a:schemeClr val="accent3"/>
          </a:effectRef>
          <a:fontRef idx="minor">
            <a:schemeClr val="dk1"/>
          </a:fontRef>
        </p:style>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5" name="Oval 24"/>
          <p:cNvSpPr/>
          <p:nvPr/>
        </p:nvSpPr>
        <p:spPr>
          <a:xfrm>
            <a:off x="10482138" y="1885082"/>
            <a:ext cx="792088" cy="288032"/>
          </a:xfrm>
          <a:prstGeom prst="ellipse">
            <a:avLst/>
          </a:prstGeom>
          <a:noFill/>
        </p:spPr>
        <p:style>
          <a:lnRef idx="2">
            <a:schemeClr val="accent3"/>
          </a:lnRef>
          <a:fillRef idx="1">
            <a:schemeClr val="lt1"/>
          </a:fillRef>
          <a:effectRef idx="0">
            <a:schemeClr val="accent3"/>
          </a:effectRef>
          <a:fontRef idx="minor">
            <a:schemeClr val="dk1"/>
          </a:fontRef>
        </p:style>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7" name="Oval 26"/>
          <p:cNvSpPr/>
          <p:nvPr/>
        </p:nvSpPr>
        <p:spPr>
          <a:xfrm>
            <a:off x="10456737" y="2348880"/>
            <a:ext cx="913643" cy="288032"/>
          </a:xfrm>
          <a:prstGeom prst="ellipse">
            <a:avLst/>
          </a:prstGeom>
          <a:noFill/>
        </p:spPr>
        <p:style>
          <a:lnRef idx="2">
            <a:schemeClr val="accent3"/>
          </a:lnRef>
          <a:fillRef idx="1">
            <a:schemeClr val="lt1"/>
          </a:fillRef>
          <a:effectRef idx="0">
            <a:schemeClr val="accent3"/>
          </a:effectRef>
          <a:fontRef idx="minor">
            <a:schemeClr val="dk1"/>
          </a:fontRef>
        </p:style>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355031" y="2905199"/>
            <a:ext cx="338554"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l1</a:t>
            </a:r>
          </a:p>
        </p:txBody>
      </p:sp>
      <p:sp>
        <p:nvSpPr>
          <p:cNvPr id="37" name="TextBox 36"/>
          <p:cNvSpPr txBox="1"/>
          <p:nvPr/>
        </p:nvSpPr>
        <p:spPr>
          <a:xfrm>
            <a:off x="3669214" y="2904560"/>
            <a:ext cx="338554"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l2</a:t>
            </a:r>
          </a:p>
        </p:txBody>
      </p:sp>
    </p:spTree>
    <p:extLst>
      <p:ext uri="{BB962C8B-B14F-4D97-AF65-F5344CB8AC3E}">
        <p14:creationId xmlns:p14="http://schemas.microsoft.com/office/powerpoint/2010/main" val="19229535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459" y="116632"/>
            <a:ext cx="11160124" cy="539749"/>
          </a:xfrm>
        </p:spPr>
        <p:txBody>
          <a:bodyPr/>
          <a:lstStyle/>
          <a:p>
            <a:pPr algn="ctr"/>
            <a:r>
              <a:rPr lang="en-US" sz="2600" dirty="0" smtClean="0"/>
              <a:t>Recognized features</a:t>
            </a:r>
            <a:endParaRPr lang="en-US" sz="2600" dirty="0"/>
          </a:p>
        </p:txBody>
      </p:sp>
      <p:sp>
        <p:nvSpPr>
          <p:cNvPr id="3" name="Text Placeholder 2"/>
          <p:cNvSpPr>
            <a:spLocks noGrp="1"/>
          </p:cNvSpPr>
          <p:nvPr>
            <p:ph type="body" sz="quarter" idx="11"/>
          </p:nvPr>
        </p:nvSpPr>
        <p:spPr>
          <a:xfrm>
            <a:off x="732895" y="806232"/>
            <a:ext cx="11051737" cy="5807487"/>
          </a:xfrm>
        </p:spPr>
        <p:txBody>
          <a:bodyPr numCol="2"/>
          <a:lstStyle/>
          <a:p>
            <a:r>
              <a:rPr lang="en-US" sz="1600" b="1" dirty="0" smtClean="0"/>
              <a:t>Measurements</a:t>
            </a:r>
          </a:p>
          <a:p>
            <a:pPr lvl="1"/>
            <a:r>
              <a:rPr lang="en-US" sz="1400" b="1" dirty="0" smtClean="0">
                <a:solidFill>
                  <a:srgbClr val="0000FF"/>
                </a:solidFill>
              </a:rPr>
              <a:t>Link capacity C</a:t>
            </a:r>
            <a:r>
              <a:rPr lang="en-US" sz="1400" dirty="0" smtClean="0"/>
              <a:t>. Matrix </a:t>
            </a:r>
            <a:r>
              <a:rPr lang="en-US" sz="1400" dirty="0" err="1" smtClean="0"/>
              <a:t>NxN</a:t>
            </a:r>
            <a:r>
              <a:rPr lang="en-US" sz="1400" dirty="0" smtClean="0"/>
              <a:t>, being </a:t>
            </a:r>
            <a:r>
              <a:rPr lang="en-US" sz="1400" b="1" dirty="0" smtClean="0"/>
              <a:t>N = #nodes</a:t>
            </a:r>
            <a:r>
              <a:rPr lang="en-US" sz="1400" dirty="0" smtClean="0"/>
              <a:t>.</a:t>
            </a:r>
            <a:endParaRPr lang="en-US" sz="1400" dirty="0" smtClean="0"/>
          </a:p>
          <a:p>
            <a:pPr lvl="1"/>
            <a:r>
              <a:rPr lang="en-US" sz="1400" b="1" dirty="0" smtClean="0">
                <a:solidFill>
                  <a:srgbClr val="0000FF"/>
                </a:solidFill>
              </a:rPr>
              <a:t>Outgoing queue size Q</a:t>
            </a:r>
            <a:r>
              <a:rPr lang="en-US" sz="1400" dirty="0" smtClean="0"/>
              <a:t>. Matrix </a:t>
            </a:r>
            <a:r>
              <a:rPr lang="en-US" sz="1400" dirty="0" err="1" smtClean="0"/>
              <a:t>NxN</a:t>
            </a:r>
            <a:r>
              <a:rPr lang="en-US" sz="1400" dirty="0" smtClean="0"/>
              <a:t>.</a:t>
            </a:r>
          </a:p>
          <a:p>
            <a:pPr lvl="1"/>
            <a:r>
              <a:rPr lang="en-US" sz="1400" b="1" dirty="0" smtClean="0">
                <a:solidFill>
                  <a:srgbClr val="0000FF"/>
                </a:solidFill>
              </a:rPr>
              <a:t>Traffic matrix T</a:t>
            </a:r>
            <a:r>
              <a:rPr lang="en-US" sz="1400" dirty="0" smtClean="0"/>
              <a:t>. Matrix </a:t>
            </a:r>
            <a:r>
              <a:rPr lang="en-US" sz="1400" dirty="0" err="1" smtClean="0"/>
              <a:t>NxN</a:t>
            </a:r>
            <a:r>
              <a:rPr lang="en-US" sz="1400" dirty="0" smtClean="0"/>
              <a:t>.</a:t>
            </a:r>
          </a:p>
          <a:p>
            <a:pPr lvl="2"/>
            <a:r>
              <a:rPr lang="en-US" sz="1200" dirty="0" smtClean="0"/>
              <a:t>To be measured. Value defined for each OD pair.</a:t>
            </a:r>
          </a:p>
          <a:p>
            <a:pPr lvl="1"/>
            <a:r>
              <a:rPr lang="en-US" sz="1400" b="1" dirty="0" smtClean="0">
                <a:solidFill>
                  <a:srgbClr val="0000FF"/>
                </a:solidFill>
              </a:rPr>
              <a:t>Routing policy R</a:t>
            </a:r>
            <a:r>
              <a:rPr lang="en-US" sz="1400" dirty="0"/>
              <a:t> . Matrix N^4</a:t>
            </a:r>
            <a:r>
              <a:rPr lang="en-US" sz="1400" dirty="0" smtClean="0"/>
              <a:t>.</a:t>
            </a:r>
            <a:endParaRPr lang="en-US" sz="1400" b="1" dirty="0" smtClean="0">
              <a:solidFill>
                <a:srgbClr val="0000FF"/>
              </a:solidFill>
            </a:endParaRPr>
          </a:p>
          <a:p>
            <a:pPr lvl="1"/>
            <a:r>
              <a:rPr lang="en-US" sz="1400" b="1" dirty="0" smtClean="0">
                <a:solidFill>
                  <a:srgbClr val="0000FF"/>
                </a:solidFill>
              </a:rPr>
              <a:t>Dropped packets D</a:t>
            </a:r>
            <a:r>
              <a:rPr lang="en-US" sz="1400" dirty="0" smtClean="0"/>
              <a:t>. Matrix </a:t>
            </a:r>
            <a:r>
              <a:rPr lang="en-US" sz="1400" dirty="0" err="1" smtClean="0"/>
              <a:t>NxN</a:t>
            </a:r>
            <a:r>
              <a:rPr lang="en-US" sz="1400" dirty="0" smtClean="0"/>
              <a:t>.</a:t>
            </a:r>
          </a:p>
          <a:p>
            <a:pPr lvl="2"/>
            <a:r>
              <a:rPr lang="en-US" sz="1200" dirty="0"/>
              <a:t>N</a:t>
            </a:r>
            <a:r>
              <a:rPr lang="en-US" sz="1200" dirty="0" smtClean="0"/>
              <a:t>ecessary also to build end to end delay</a:t>
            </a:r>
          </a:p>
          <a:p>
            <a:r>
              <a:rPr lang="en-US" sz="1600" b="1" dirty="0" smtClean="0"/>
              <a:t>Some considerations</a:t>
            </a:r>
          </a:p>
          <a:p>
            <a:pPr lvl="1"/>
            <a:r>
              <a:rPr lang="en-US" sz="1400" dirty="0" smtClean="0"/>
              <a:t>Values </a:t>
            </a:r>
            <a:r>
              <a:rPr lang="en-US" sz="1400" dirty="0" smtClean="0">
                <a:solidFill>
                  <a:srgbClr val="0000FF"/>
                </a:solidFill>
              </a:rPr>
              <a:t>depending on time</a:t>
            </a:r>
            <a:r>
              <a:rPr lang="en-US" sz="1400" dirty="0" smtClean="0"/>
              <a:t>: T, D. Values </a:t>
            </a:r>
            <a:r>
              <a:rPr lang="en-US" sz="1400" dirty="0" smtClean="0">
                <a:solidFill>
                  <a:srgbClr val="0000FF"/>
                </a:solidFill>
              </a:rPr>
              <a:t>fixed for a given topology</a:t>
            </a:r>
            <a:r>
              <a:rPr lang="en-US" sz="1400" dirty="0" smtClean="0"/>
              <a:t>: all the others</a:t>
            </a:r>
          </a:p>
          <a:p>
            <a:pPr lvl="2"/>
            <a:r>
              <a:rPr lang="en-US" sz="1200" dirty="0" smtClean="0"/>
              <a:t>During modeling need to understand whether to consider the two types in the same way</a:t>
            </a:r>
          </a:p>
          <a:p>
            <a:pPr lvl="2"/>
            <a:r>
              <a:rPr lang="en-US" sz="1200" dirty="0" smtClean="0">
                <a:hlinkClick r:id="rId3"/>
              </a:rPr>
              <a:t>GCN</a:t>
            </a:r>
            <a:r>
              <a:rPr lang="en-US" sz="1200" dirty="0" smtClean="0"/>
              <a:t>: example of using adjacency matrix to initialize weights differently</a:t>
            </a:r>
          </a:p>
          <a:p>
            <a:endParaRPr lang="en-US" sz="1600" b="1" dirty="0" smtClean="0"/>
          </a:p>
          <a:p>
            <a:endParaRPr lang="en-US" sz="1600" b="1" dirty="0"/>
          </a:p>
          <a:p>
            <a:r>
              <a:rPr lang="en-US" sz="1600" b="1" dirty="0" smtClean="0"/>
              <a:t>How to build dataset</a:t>
            </a:r>
          </a:p>
          <a:p>
            <a:pPr lvl="1"/>
            <a:r>
              <a:rPr lang="en-US" sz="1400" dirty="0" smtClean="0"/>
              <a:t>We define a </a:t>
            </a:r>
            <a:r>
              <a:rPr lang="en-US" sz="1400" b="1" dirty="0" smtClean="0">
                <a:solidFill>
                  <a:srgbClr val="0000FF"/>
                </a:solidFill>
              </a:rPr>
              <a:t>period P</a:t>
            </a:r>
          </a:p>
          <a:p>
            <a:pPr lvl="2"/>
            <a:r>
              <a:rPr lang="en-US" sz="1200" dirty="0" smtClean="0"/>
              <a:t>For now, </a:t>
            </a:r>
            <a:r>
              <a:rPr lang="en-US" sz="1200" dirty="0" smtClean="0">
                <a:solidFill>
                  <a:srgbClr val="0000FF"/>
                </a:solidFill>
              </a:rPr>
              <a:t>P = 0.1s</a:t>
            </a:r>
          </a:p>
          <a:p>
            <a:pPr lvl="1"/>
            <a:r>
              <a:rPr lang="en-US" sz="1400" dirty="0" smtClean="0"/>
              <a:t>For each period, we have an instance of the input features and the associated target</a:t>
            </a:r>
          </a:p>
          <a:p>
            <a:pPr lvl="2"/>
            <a:r>
              <a:rPr lang="en-US" sz="1200" dirty="0" err="1" smtClean="0"/>
              <a:t>Eg</a:t>
            </a:r>
            <a:r>
              <a:rPr lang="en-US" sz="1200" dirty="0" smtClean="0"/>
              <a:t>: e2e delay. </a:t>
            </a:r>
            <a:r>
              <a:rPr lang="en-US" sz="1200" b="1" u="sng" dirty="0" smtClean="0"/>
              <a:t>Goal</a:t>
            </a:r>
            <a:r>
              <a:rPr lang="en-US" sz="1200" dirty="0" smtClean="0"/>
              <a:t>: </a:t>
            </a:r>
            <a:r>
              <a:rPr lang="en-US" sz="1200" b="1" dirty="0" smtClean="0"/>
              <a:t>learn function f </a:t>
            </a:r>
            <a:r>
              <a:rPr lang="en-US" sz="1200" b="1" dirty="0" err="1" smtClean="0"/>
              <a:t>s.t.</a:t>
            </a:r>
            <a:r>
              <a:rPr lang="en-US" sz="1200" b="1" dirty="0" smtClean="0"/>
              <a:t> ED = f(C,Q,T,R,D). </a:t>
            </a:r>
            <a:r>
              <a:rPr lang="en-US" sz="1200" dirty="0" smtClean="0"/>
              <a:t>Given </a:t>
            </a:r>
            <a:r>
              <a:rPr lang="en-US" sz="1200" b="1" dirty="0" smtClean="0">
                <a:solidFill>
                  <a:schemeClr val="accent1">
                    <a:lumMod val="50000"/>
                  </a:schemeClr>
                </a:solidFill>
              </a:rPr>
              <a:t>T</a:t>
            </a:r>
            <a:r>
              <a:rPr lang="en-US" sz="1200" b="1" dirty="0" smtClean="0"/>
              <a:t> </a:t>
            </a:r>
            <a:r>
              <a:rPr lang="en-US" sz="1200" dirty="0" smtClean="0"/>
              <a:t>obtained </a:t>
            </a:r>
            <a:r>
              <a:rPr lang="en-US" sz="1200" dirty="0" smtClean="0">
                <a:solidFill>
                  <a:schemeClr val="accent1">
                    <a:lumMod val="50000"/>
                  </a:schemeClr>
                </a:solidFill>
              </a:rPr>
              <a:t>averaging the measures over P</a:t>
            </a:r>
            <a:r>
              <a:rPr lang="en-US" sz="1200" dirty="0" smtClean="0"/>
              <a:t>, </a:t>
            </a:r>
            <a:r>
              <a:rPr lang="en-US" sz="1200" b="1" dirty="0" smtClean="0">
                <a:solidFill>
                  <a:schemeClr val="accent1">
                    <a:lumMod val="50000"/>
                  </a:schemeClr>
                </a:solidFill>
              </a:rPr>
              <a:t>D</a:t>
            </a:r>
            <a:r>
              <a:rPr lang="en-US" sz="1200" dirty="0" smtClean="0"/>
              <a:t> obtained </a:t>
            </a:r>
            <a:r>
              <a:rPr lang="en-US" sz="1200" dirty="0" smtClean="0">
                <a:solidFill>
                  <a:schemeClr val="accent1">
                    <a:lumMod val="50000"/>
                  </a:schemeClr>
                </a:solidFill>
              </a:rPr>
              <a:t>summing all the values during period P</a:t>
            </a:r>
            <a:r>
              <a:rPr lang="en-US" sz="1200" dirty="0" smtClean="0"/>
              <a:t>, and given C, Q, R we define the target ED by </a:t>
            </a:r>
            <a:r>
              <a:rPr lang="en-US" sz="1200" dirty="0" smtClean="0">
                <a:solidFill>
                  <a:schemeClr val="accent1">
                    <a:lumMod val="50000"/>
                  </a:schemeClr>
                </a:solidFill>
              </a:rPr>
              <a:t>summing all the delays </a:t>
            </a:r>
            <a:r>
              <a:rPr lang="en-US" sz="1200" dirty="0" smtClean="0"/>
              <a:t>concerning that flow during period P.</a:t>
            </a:r>
          </a:p>
          <a:p>
            <a:pPr marL="393700" lvl="2" indent="0">
              <a:buNone/>
            </a:pPr>
            <a:r>
              <a:rPr lang="en-US" sz="1200" dirty="0" smtClean="0"/>
              <a:t>	-&gt; to have 10 rows, we must run the simulator for an 		equivalent time of P*10.</a:t>
            </a:r>
          </a:p>
          <a:p>
            <a:pPr lvl="1"/>
            <a:r>
              <a:rPr lang="en-US" sz="1400" dirty="0" smtClean="0"/>
              <a:t>By increasing/decreasing the period, we are averaging to smooth the function we want to learn</a:t>
            </a:r>
          </a:p>
          <a:p>
            <a:pPr lvl="2"/>
            <a:r>
              <a:rPr lang="en-US" sz="1200" dirty="0" smtClean="0"/>
              <a:t>During modeling, we will try RNN to learn the evolution over time</a:t>
            </a:r>
          </a:p>
          <a:p>
            <a:pPr lvl="1"/>
            <a:r>
              <a:rPr lang="en-US" sz="1400" dirty="0" smtClean="0"/>
              <a:t>We will consider which features are actually useful from practicing on the model</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4"/>
          <a:stretch>
            <a:fillRect/>
          </a:stretch>
        </p:blipFill>
        <p:spPr>
          <a:xfrm>
            <a:off x="9912424" y="4435627"/>
            <a:ext cx="1121683" cy="416059"/>
          </a:xfrm>
          <a:prstGeom prst="rect">
            <a:avLst/>
          </a:prstGeom>
        </p:spPr>
      </p:pic>
    </p:spTree>
    <p:extLst>
      <p:ext uri="{BB962C8B-B14F-4D97-AF65-F5344CB8AC3E}">
        <p14:creationId xmlns:p14="http://schemas.microsoft.com/office/powerpoint/2010/main" val="26603601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Simulation outputs</a:t>
            </a:r>
            <a:endParaRPr lang="en-US" sz="2600" dirty="0"/>
          </a:p>
        </p:txBody>
      </p:sp>
      <p:sp>
        <p:nvSpPr>
          <p:cNvPr id="3" name="Text Placeholder 2"/>
          <p:cNvSpPr>
            <a:spLocks noGrp="1"/>
          </p:cNvSpPr>
          <p:nvPr>
            <p:ph type="body" sz="quarter" idx="11"/>
          </p:nvPr>
        </p:nvSpPr>
        <p:spPr>
          <a:xfrm>
            <a:off x="732895" y="494620"/>
            <a:ext cx="10936949" cy="6355080"/>
          </a:xfrm>
        </p:spPr>
        <p:txBody>
          <a:bodyPr numCol="2"/>
          <a:lstStyle/>
          <a:p>
            <a:r>
              <a:rPr lang="en-US" sz="1600" b="1" dirty="0" smtClean="0"/>
              <a:t>Enqueue.tr</a:t>
            </a:r>
          </a:p>
          <a:p>
            <a:pPr lvl="1"/>
            <a:r>
              <a:rPr lang="en-US" sz="1400" dirty="0" smtClean="0"/>
              <a:t>A row for each measurement in </a:t>
            </a:r>
            <a:r>
              <a:rPr lang="en-US" sz="1400" dirty="0" err="1" smtClean="0">
                <a:solidFill>
                  <a:srgbClr val="0000FF"/>
                </a:solidFill>
              </a:rPr>
              <a:t>SendOutgoing</a:t>
            </a:r>
            <a:r>
              <a:rPr lang="en-US" sz="1400" dirty="0" smtClean="0">
                <a:solidFill>
                  <a:srgbClr val="0000FF"/>
                </a:solidFill>
              </a:rPr>
              <a:t> </a:t>
            </a:r>
            <a:r>
              <a:rPr lang="en-US" sz="1400" b="1" dirty="0" smtClean="0"/>
              <a:t>or </a:t>
            </a:r>
            <a:r>
              <a:rPr lang="en-US" sz="1400" dirty="0" err="1" smtClean="0">
                <a:solidFill>
                  <a:srgbClr val="0000FF"/>
                </a:solidFill>
              </a:rPr>
              <a:t>UnicastForward</a:t>
            </a:r>
            <a:r>
              <a:rPr lang="en-US" sz="1400" dirty="0" smtClean="0">
                <a:solidFill>
                  <a:srgbClr val="0000FF"/>
                </a:solidFill>
              </a:rPr>
              <a:t> </a:t>
            </a:r>
            <a:r>
              <a:rPr lang="en-US" sz="1400" dirty="0" smtClean="0"/>
              <a:t>event</a:t>
            </a:r>
          </a:p>
          <a:p>
            <a:pPr lvl="1"/>
            <a:r>
              <a:rPr lang="en-US" sz="1400" dirty="0" smtClean="0"/>
              <a:t>Example: </a:t>
            </a:r>
          </a:p>
          <a:p>
            <a:r>
              <a:rPr lang="en-US" sz="1600" b="1" dirty="0" smtClean="0"/>
              <a:t>Dequeue.tr</a:t>
            </a:r>
          </a:p>
          <a:p>
            <a:pPr lvl="1"/>
            <a:r>
              <a:rPr lang="en-US" sz="1400" dirty="0"/>
              <a:t>A row for each measurement in</a:t>
            </a:r>
            <a:r>
              <a:rPr lang="en-US" sz="1400" dirty="0" smtClean="0"/>
              <a:t> </a:t>
            </a:r>
            <a:r>
              <a:rPr lang="en-US" sz="1400" dirty="0" err="1">
                <a:solidFill>
                  <a:srgbClr val="0000FF"/>
                </a:solidFill>
              </a:rPr>
              <a:t>UnicastForward</a:t>
            </a:r>
            <a:r>
              <a:rPr lang="en-US" sz="1400" dirty="0">
                <a:solidFill>
                  <a:srgbClr val="0000FF"/>
                </a:solidFill>
              </a:rPr>
              <a:t> </a:t>
            </a:r>
            <a:r>
              <a:rPr lang="en-US" sz="1400" b="1" dirty="0" smtClean="0"/>
              <a:t>or </a:t>
            </a:r>
            <a:r>
              <a:rPr lang="en-US" sz="1400" dirty="0" err="1" smtClean="0">
                <a:solidFill>
                  <a:srgbClr val="0000FF"/>
                </a:solidFill>
              </a:rPr>
              <a:t>LocalDeliver</a:t>
            </a:r>
            <a:r>
              <a:rPr lang="en-US" sz="1400" dirty="0" smtClean="0">
                <a:solidFill>
                  <a:srgbClr val="0000FF"/>
                </a:solidFill>
              </a:rPr>
              <a:t> </a:t>
            </a:r>
            <a:r>
              <a:rPr lang="en-US" sz="1400" dirty="0" smtClean="0"/>
              <a:t>event</a:t>
            </a:r>
          </a:p>
          <a:p>
            <a:pPr lvl="1"/>
            <a:r>
              <a:rPr lang="en-US" sz="1400" dirty="0" smtClean="0"/>
              <a:t>Example: </a:t>
            </a:r>
            <a:endParaRPr lang="en-US" sz="1400" dirty="0"/>
          </a:p>
          <a:p>
            <a:r>
              <a:rPr lang="en-US" sz="1600" b="1" dirty="0" smtClean="0"/>
              <a:t>Dropped.tr</a:t>
            </a:r>
          </a:p>
          <a:p>
            <a:pPr lvl="1"/>
            <a:r>
              <a:rPr lang="en-US" sz="1400" dirty="0"/>
              <a:t>A row for each measurement in </a:t>
            </a:r>
            <a:r>
              <a:rPr lang="en-US" sz="1400" dirty="0" err="1" smtClean="0">
                <a:solidFill>
                  <a:srgbClr val="0000FF"/>
                </a:solidFill>
              </a:rPr>
              <a:t>RootQueueDiscList</a:t>
            </a:r>
            <a:r>
              <a:rPr lang="en-US" sz="1400" dirty="0" smtClean="0">
                <a:solidFill>
                  <a:srgbClr val="0000FF"/>
                </a:solidFill>
              </a:rPr>
              <a:t>/Drop</a:t>
            </a:r>
            <a:r>
              <a:rPr lang="en-US" sz="1400" dirty="0" smtClean="0"/>
              <a:t> event (TC layer)</a:t>
            </a:r>
            <a:endParaRPr lang="en-US" sz="1400" dirty="0"/>
          </a:p>
          <a:p>
            <a:pPr lvl="1"/>
            <a:r>
              <a:rPr lang="en-US" sz="1400" dirty="0" smtClean="0"/>
              <a:t>Example:</a:t>
            </a:r>
            <a:endParaRPr lang="en-US" sz="1400" dirty="0"/>
          </a:p>
          <a:p>
            <a:r>
              <a:rPr lang="en-US" sz="1600" b="1" dirty="0" smtClean="0"/>
              <a:t>Rx.tr</a:t>
            </a:r>
            <a:endParaRPr lang="en-US" sz="1600" b="1" dirty="0"/>
          </a:p>
          <a:p>
            <a:pPr lvl="1"/>
            <a:r>
              <a:rPr lang="en-US" sz="1400" dirty="0"/>
              <a:t>A row for each measurement in </a:t>
            </a:r>
            <a:r>
              <a:rPr lang="en-US" sz="1400" dirty="0" err="1" smtClean="0">
                <a:solidFill>
                  <a:srgbClr val="0000FF"/>
                </a:solidFill>
              </a:rPr>
              <a:t>MacRx</a:t>
            </a:r>
            <a:endParaRPr lang="en-US" sz="1400" dirty="0">
              <a:solidFill>
                <a:srgbClr val="0000FF"/>
              </a:solidFill>
            </a:endParaRPr>
          </a:p>
          <a:p>
            <a:pPr lvl="1"/>
            <a:r>
              <a:rPr lang="en-US" sz="1400" dirty="0"/>
              <a:t>Example: </a:t>
            </a:r>
          </a:p>
          <a:p>
            <a:r>
              <a:rPr lang="en-US" sz="1600" b="1" dirty="0" smtClean="0"/>
              <a:t>Tx.tr</a:t>
            </a:r>
            <a:endParaRPr lang="en-US" sz="1600" b="1" dirty="0"/>
          </a:p>
          <a:p>
            <a:pPr lvl="1"/>
            <a:r>
              <a:rPr lang="en-US" sz="1400" dirty="0"/>
              <a:t>A row for each measurement in </a:t>
            </a:r>
            <a:r>
              <a:rPr lang="en-US" sz="1400" dirty="0" err="1" smtClean="0">
                <a:solidFill>
                  <a:srgbClr val="0000FF"/>
                </a:solidFill>
              </a:rPr>
              <a:t>MacTx</a:t>
            </a:r>
            <a:endParaRPr lang="en-US" sz="1400" dirty="0">
              <a:solidFill>
                <a:srgbClr val="0000FF"/>
              </a:solidFill>
            </a:endParaRPr>
          </a:p>
          <a:p>
            <a:pPr lvl="1"/>
            <a:r>
              <a:rPr lang="en-US" sz="1400" dirty="0" smtClean="0"/>
              <a:t>Example:</a:t>
            </a:r>
            <a:endParaRPr lang="en-US" sz="1400" dirty="0"/>
          </a:p>
          <a:p>
            <a:r>
              <a:rPr lang="en-US" sz="1600" b="1" dirty="0" err="1" smtClean="0"/>
              <a:t>Routing.routes</a:t>
            </a:r>
            <a:endParaRPr lang="en-US" sz="1600" b="1" dirty="0" smtClean="0"/>
          </a:p>
          <a:p>
            <a:pPr lvl="1"/>
            <a:r>
              <a:rPr lang="en-US" sz="1400" dirty="0"/>
              <a:t>Output of </a:t>
            </a:r>
            <a:r>
              <a:rPr lang="en-US" sz="1400" dirty="0" smtClean="0">
                <a:hlinkClick r:id="rId3"/>
              </a:rPr>
              <a:t>Ipv4GlobalRoutingHelper::</a:t>
            </a:r>
            <a:r>
              <a:rPr lang="en-US" sz="1400" dirty="0" err="1" smtClean="0">
                <a:hlinkClick r:id="rId3"/>
              </a:rPr>
              <a:t>PrintRoutingTableAllAt</a:t>
            </a:r>
            <a:endParaRPr lang="en-US" b="1" dirty="0"/>
          </a:p>
          <a:p>
            <a:pPr lvl="1"/>
            <a:r>
              <a:rPr lang="en-US" sz="1400" dirty="0" smtClean="0"/>
              <a:t>Examples: </a:t>
            </a:r>
          </a:p>
          <a:p>
            <a:endParaRPr lang="en-US" dirty="0" smtClean="0"/>
          </a:p>
          <a:p>
            <a:endParaRPr lang="en-US" dirty="0" smtClean="0"/>
          </a:p>
          <a:p>
            <a:pPr lvl="2"/>
            <a:endParaRPr lang="en-US" dirty="0" smtClean="0"/>
          </a:p>
          <a:p>
            <a:endParaRPr lang="en-US" dirty="0" smtClean="0"/>
          </a:p>
          <a:p>
            <a:r>
              <a:rPr lang="en-US" sz="1600" b="1" dirty="0" smtClean="0"/>
              <a:t>Addresses.tr</a:t>
            </a:r>
          </a:p>
          <a:p>
            <a:pPr lvl="1"/>
            <a:r>
              <a:rPr lang="en-US" sz="1400" dirty="0" smtClean="0"/>
              <a:t>One row </a:t>
            </a:r>
            <a:r>
              <a:rPr lang="en-US" sz="1400" dirty="0" smtClean="0">
                <a:solidFill>
                  <a:srgbClr val="0000FF"/>
                </a:solidFill>
              </a:rPr>
              <a:t>for each node</a:t>
            </a:r>
            <a:r>
              <a:rPr lang="en-US" sz="1400" dirty="0" smtClean="0"/>
              <a:t>. Contains number of addresses and all the addresses for the corresponding node at index I</a:t>
            </a:r>
          </a:p>
          <a:p>
            <a:pPr lvl="1"/>
            <a:r>
              <a:rPr lang="en-US" sz="1400" dirty="0" smtClean="0"/>
              <a:t>Examples:</a:t>
            </a:r>
          </a:p>
          <a:p>
            <a:pPr lvl="1"/>
            <a:endParaRPr lang="en-US" sz="1400" dirty="0"/>
          </a:p>
          <a:p>
            <a:pPr lvl="1"/>
            <a:r>
              <a:rPr lang="en-US" sz="1400" dirty="0" smtClean="0"/>
              <a:t>Allows mapping between </a:t>
            </a:r>
            <a:r>
              <a:rPr lang="en-US" sz="1400" dirty="0" err="1" smtClean="0"/>
              <a:t>routing.routes</a:t>
            </a:r>
            <a:r>
              <a:rPr lang="en-US" sz="1400" dirty="0" smtClean="0"/>
              <a:t> and our way of describing nodes, i.e., with IDs</a:t>
            </a: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7" name="Picture 6"/>
          <p:cNvPicPr>
            <a:picLocks noChangeAspect="1"/>
          </p:cNvPicPr>
          <p:nvPr/>
        </p:nvPicPr>
        <p:blipFill>
          <a:blip r:embed="rId4"/>
          <a:stretch>
            <a:fillRect/>
          </a:stretch>
        </p:blipFill>
        <p:spPr>
          <a:xfrm>
            <a:off x="2019099" y="1512113"/>
            <a:ext cx="2209914" cy="355618"/>
          </a:xfrm>
          <a:prstGeom prst="rect">
            <a:avLst/>
          </a:prstGeom>
          <a:ln>
            <a:solidFill>
              <a:schemeClr val="tx1"/>
            </a:solidFill>
          </a:ln>
        </p:spPr>
      </p:pic>
      <p:pic>
        <p:nvPicPr>
          <p:cNvPr id="11" name="Picture 10"/>
          <p:cNvPicPr>
            <a:picLocks noChangeAspect="1"/>
          </p:cNvPicPr>
          <p:nvPr/>
        </p:nvPicPr>
        <p:blipFill>
          <a:blip r:embed="rId5"/>
          <a:stretch>
            <a:fillRect/>
          </a:stretch>
        </p:blipFill>
        <p:spPr>
          <a:xfrm>
            <a:off x="6600056" y="1602900"/>
            <a:ext cx="5239019" cy="895396"/>
          </a:xfrm>
          <a:prstGeom prst="rect">
            <a:avLst/>
          </a:prstGeom>
          <a:ln>
            <a:solidFill>
              <a:schemeClr val="tx1"/>
            </a:solidFill>
          </a:ln>
        </p:spPr>
      </p:pic>
      <p:pic>
        <p:nvPicPr>
          <p:cNvPr id="12" name="Picture 11"/>
          <p:cNvPicPr>
            <a:picLocks noChangeAspect="1"/>
          </p:cNvPicPr>
          <p:nvPr/>
        </p:nvPicPr>
        <p:blipFill>
          <a:blip r:embed="rId6"/>
          <a:stretch>
            <a:fillRect/>
          </a:stretch>
        </p:blipFill>
        <p:spPr>
          <a:xfrm>
            <a:off x="6613686" y="2671882"/>
            <a:ext cx="5251720" cy="495325"/>
          </a:xfrm>
          <a:prstGeom prst="rect">
            <a:avLst/>
          </a:prstGeom>
          <a:ln>
            <a:solidFill>
              <a:schemeClr val="tx1"/>
            </a:solidFill>
          </a:ln>
        </p:spPr>
      </p:pic>
      <p:pic>
        <p:nvPicPr>
          <p:cNvPr id="13" name="Picture 12"/>
          <p:cNvPicPr>
            <a:picLocks noChangeAspect="1"/>
          </p:cNvPicPr>
          <p:nvPr/>
        </p:nvPicPr>
        <p:blipFill>
          <a:blip r:embed="rId7"/>
          <a:stretch>
            <a:fillRect/>
          </a:stretch>
        </p:blipFill>
        <p:spPr>
          <a:xfrm>
            <a:off x="2018939" y="2971822"/>
            <a:ext cx="2381372" cy="273064"/>
          </a:xfrm>
          <a:prstGeom prst="rect">
            <a:avLst/>
          </a:prstGeom>
          <a:ln>
            <a:solidFill>
              <a:schemeClr val="tx1"/>
            </a:solidFill>
          </a:ln>
        </p:spPr>
      </p:pic>
      <p:pic>
        <p:nvPicPr>
          <p:cNvPr id="14" name="Picture 13"/>
          <p:cNvPicPr>
            <a:picLocks noChangeAspect="1"/>
          </p:cNvPicPr>
          <p:nvPr/>
        </p:nvPicPr>
        <p:blipFill>
          <a:blip r:embed="rId8"/>
          <a:stretch>
            <a:fillRect/>
          </a:stretch>
        </p:blipFill>
        <p:spPr>
          <a:xfrm>
            <a:off x="2018939" y="4328889"/>
            <a:ext cx="2121009" cy="304816"/>
          </a:xfrm>
          <a:prstGeom prst="rect">
            <a:avLst/>
          </a:prstGeom>
          <a:ln>
            <a:solidFill>
              <a:schemeClr val="tx1"/>
            </a:solidFill>
          </a:ln>
        </p:spPr>
      </p:pic>
      <p:pic>
        <p:nvPicPr>
          <p:cNvPr id="15" name="Picture 14"/>
          <p:cNvPicPr>
            <a:picLocks noChangeAspect="1"/>
          </p:cNvPicPr>
          <p:nvPr/>
        </p:nvPicPr>
        <p:blipFill>
          <a:blip r:embed="rId9"/>
          <a:stretch>
            <a:fillRect/>
          </a:stretch>
        </p:blipFill>
        <p:spPr>
          <a:xfrm>
            <a:off x="2018939" y="5427409"/>
            <a:ext cx="2349621" cy="317516"/>
          </a:xfrm>
          <a:prstGeom prst="rect">
            <a:avLst/>
          </a:prstGeom>
          <a:ln>
            <a:solidFill>
              <a:schemeClr val="tx1"/>
            </a:solidFill>
          </a:ln>
        </p:spPr>
      </p:pic>
      <p:pic>
        <p:nvPicPr>
          <p:cNvPr id="16" name="Picture 15"/>
          <p:cNvPicPr>
            <a:picLocks noChangeAspect="1"/>
          </p:cNvPicPr>
          <p:nvPr/>
        </p:nvPicPr>
        <p:blipFill>
          <a:blip r:embed="rId10"/>
          <a:stretch>
            <a:fillRect/>
          </a:stretch>
        </p:blipFill>
        <p:spPr>
          <a:xfrm>
            <a:off x="2018939" y="6496778"/>
            <a:ext cx="2533780" cy="304816"/>
          </a:xfrm>
          <a:prstGeom prst="rect">
            <a:avLst/>
          </a:prstGeom>
          <a:ln>
            <a:solidFill>
              <a:schemeClr val="tx1"/>
            </a:solidFill>
          </a:ln>
        </p:spPr>
      </p:pic>
      <p:pic>
        <p:nvPicPr>
          <p:cNvPr id="17" name="Picture 16"/>
          <p:cNvPicPr>
            <a:picLocks noChangeAspect="1"/>
          </p:cNvPicPr>
          <p:nvPr/>
        </p:nvPicPr>
        <p:blipFill>
          <a:blip r:embed="rId11"/>
          <a:stretch>
            <a:fillRect/>
          </a:stretch>
        </p:blipFill>
        <p:spPr>
          <a:xfrm>
            <a:off x="7629858" y="4228272"/>
            <a:ext cx="3829247" cy="496872"/>
          </a:xfrm>
          <a:prstGeom prst="rect">
            <a:avLst/>
          </a:prstGeom>
          <a:ln>
            <a:solidFill>
              <a:schemeClr val="tx1"/>
            </a:solidFill>
          </a:ln>
        </p:spPr>
      </p:pic>
      <p:sp>
        <p:nvSpPr>
          <p:cNvPr id="18" name="TextBox 17"/>
          <p:cNvSpPr txBox="1"/>
          <p:nvPr/>
        </p:nvSpPr>
        <p:spPr>
          <a:xfrm>
            <a:off x="4823674" y="5567572"/>
            <a:ext cx="4752529" cy="1143000"/>
          </a:xfrm>
          <a:prstGeom prst="rect">
            <a:avLst/>
          </a:prstGeom>
          <a:solidFill>
            <a:schemeClr val="bg1"/>
          </a:solidFill>
          <a:ln>
            <a:solidFill>
              <a:srgbClr val="FF0000"/>
            </a:solidFill>
          </a:ln>
        </p:spPr>
        <p:txBody>
          <a:bodyPr wrap="square" numCol="1" rtlCol="0">
            <a:spAutoFit/>
          </a:bodyPr>
          <a:lstStyle/>
          <a:p>
            <a:r>
              <a:rPr lang="en-US" sz="1600" b="1" dirty="0">
                <a:solidFill>
                  <a:schemeClr val="tx1">
                    <a:lumMod val="75000"/>
                    <a:lumOff val="25000"/>
                  </a:schemeClr>
                </a:solidFill>
                <a:cs typeface="Calibri" panose="020F0502020204030204" pitchFamily="34" charset="0"/>
              </a:rPr>
              <a:t>Details on attributes</a:t>
            </a:r>
          </a:p>
          <a:p>
            <a:r>
              <a:rPr lang="en-US" sz="1400" dirty="0">
                <a:solidFill>
                  <a:schemeClr val="tx1">
                    <a:lumMod val="75000"/>
                    <a:lumOff val="25000"/>
                  </a:schemeClr>
                </a:solidFill>
                <a:cs typeface="Calibri" panose="020F0502020204030204" pitchFamily="34" charset="0"/>
              </a:rPr>
              <a:t>PID: packet ID; UID: row global </a:t>
            </a:r>
            <a:r>
              <a:rPr lang="en-US" sz="1400" dirty="0" smtClean="0">
                <a:solidFill>
                  <a:schemeClr val="tx1">
                    <a:lumMod val="75000"/>
                    <a:lumOff val="25000"/>
                  </a:schemeClr>
                </a:solidFill>
                <a:cs typeface="Calibri" panose="020F0502020204030204" pitchFamily="34" charset="0"/>
              </a:rPr>
              <a:t>ID in same file </a:t>
            </a:r>
            <a:r>
              <a:rPr lang="en-US" sz="1400" dirty="0">
                <a:solidFill>
                  <a:schemeClr val="tx1">
                    <a:lumMod val="75000"/>
                    <a:lumOff val="25000"/>
                  </a:schemeClr>
                </a:solidFill>
                <a:cs typeface="Calibri" panose="020F0502020204030204" pitchFamily="34" charset="0"/>
              </a:rPr>
              <a:t>= </a:t>
            </a:r>
            <a:r>
              <a:rPr lang="en-US" sz="1400" dirty="0" smtClean="0">
                <a:solidFill>
                  <a:schemeClr val="tx1">
                    <a:lumMod val="75000"/>
                    <a:lumOff val="25000"/>
                  </a:schemeClr>
                </a:solidFill>
                <a:cs typeface="Calibri" panose="020F0502020204030204" pitchFamily="34" charset="0"/>
              </a:rPr>
              <a:t>PID_TX_RX</a:t>
            </a:r>
            <a:endParaRPr lang="en-US" sz="1400" dirty="0">
              <a:solidFill>
                <a:schemeClr val="tx1">
                  <a:lumMod val="75000"/>
                  <a:lumOff val="25000"/>
                </a:schemeClr>
              </a:solidFill>
              <a:cs typeface="Calibri" panose="020F0502020204030204" pitchFamily="34" charset="0"/>
            </a:endParaRPr>
          </a:p>
          <a:p>
            <a:r>
              <a:rPr lang="en-US" sz="1400" dirty="0" smtClean="0">
                <a:solidFill>
                  <a:schemeClr val="tx1">
                    <a:lumMod val="75000"/>
                    <a:lumOff val="25000"/>
                  </a:schemeClr>
                </a:solidFill>
                <a:cs typeface="Calibri" panose="020F0502020204030204" pitchFamily="34" charset="0"/>
              </a:rPr>
              <a:t>O_D </a:t>
            </a:r>
            <a:r>
              <a:rPr lang="en-US" sz="1400" dirty="0">
                <a:solidFill>
                  <a:schemeClr val="tx1">
                    <a:lumMod val="75000"/>
                    <a:lumOff val="25000"/>
                  </a:schemeClr>
                </a:solidFill>
                <a:cs typeface="Calibri" panose="020F0502020204030204" pitchFamily="34" charset="0"/>
              </a:rPr>
              <a:t>= ORIGIN_DESTINATION</a:t>
            </a:r>
          </a:p>
          <a:p>
            <a:r>
              <a:rPr lang="en-US" sz="1400" dirty="0">
                <a:solidFill>
                  <a:schemeClr val="tx1">
                    <a:lumMod val="75000"/>
                    <a:lumOff val="25000"/>
                  </a:schemeClr>
                </a:solidFill>
                <a:cs typeface="Calibri" panose="020F0502020204030204" pitchFamily="34" charset="0"/>
              </a:rPr>
              <a:t>TX = transmitting node, RX = receiving node during O_D flow</a:t>
            </a:r>
          </a:p>
          <a:p>
            <a:r>
              <a:rPr lang="en-US" sz="1400" dirty="0" smtClean="0">
                <a:solidFill>
                  <a:schemeClr val="tx1">
                    <a:lumMod val="75000"/>
                    <a:lumOff val="25000"/>
                  </a:schemeClr>
                </a:solidFill>
                <a:ea typeface="微软雅黑" panose="020B0503020204020204" pitchFamily="34" charset="-122"/>
                <a:cs typeface="Calibri" panose="020F0502020204030204" pitchFamily="34" charset="0"/>
              </a:rPr>
              <a:t>START,TIME,END = time of that measurement</a:t>
            </a:r>
          </a:p>
          <a:p>
            <a:endParaRPr lang="en-US" sz="1100" dirty="0" smtClean="0">
              <a:solidFill>
                <a:schemeClr val="tx1">
                  <a:lumMod val="75000"/>
                  <a:lumOff val="25000"/>
                </a:schemeClr>
              </a:solidFill>
              <a:ea typeface="微软雅黑" panose="020B0503020204020204" pitchFamily="34" charset="-122"/>
              <a:cs typeface="Calibri" panose="020F0502020204030204" pitchFamily="34" charset="0"/>
            </a:endParaRPr>
          </a:p>
          <a:p>
            <a:endParaRPr lang="en-US" sz="1050" dirty="0" smtClean="0">
              <a:solidFill>
                <a:schemeClr val="tx1">
                  <a:lumMod val="75000"/>
                  <a:lumOff val="25000"/>
                </a:schemeClr>
              </a:solidFill>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29509784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210315</TotalTime>
  <Words>2521</Words>
  <Application>Microsoft Office PowerPoint</Application>
  <PresentationFormat>Widescreen</PresentationFormat>
  <Paragraphs>368</Paragraphs>
  <Slides>13</Slides>
  <Notes>13</Notes>
  <HiddenSlides>0</HiddenSlides>
  <MMClips>0</MMClips>
  <ScaleCrop>false</ScaleCrop>
  <HeadingPairs>
    <vt:vector size="6" baseType="variant">
      <vt:variant>
        <vt:lpstr>Fonts Used</vt:lpstr>
      </vt:variant>
      <vt:variant>
        <vt:i4>21</vt:i4>
      </vt:variant>
      <vt:variant>
        <vt:lpstr>Theme</vt:lpstr>
      </vt:variant>
      <vt:variant>
        <vt:i4>59</vt:i4>
      </vt:variant>
      <vt:variant>
        <vt:lpstr>Slide Titles</vt:lpstr>
      </vt:variant>
      <vt:variant>
        <vt:i4>13</vt:i4>
      </vt:variant>
    </vt:vector>
  </HeadingPairs>
  <TitlesOfParts>
    <vt:vector size="93" baseType="lpstr">
      <vt:lpstr>Akkurat Pro Light</vt:lpstr>
      <vt:lpstr>FrutigerNext LT BlackCn</vt:lpstr>
      <vt:lpstr>FrutigerNext LT Bold</vt:lpstr>
      <vt:lpstr>FrutigerNext LT Light</vt:lpstr>
      <vt:lpstr>FrutigerNext LT Medium</vt:lpstr>
      <vt:lpstr>FrutigerNext LT Regular</vt:lpstr>
      <vt:lpstr>Lucida Grande</vt:lpstr>
      <vt:lpstr>微软雅黑</vt:lpstr>
      <vt:lpstr>Microsoft YaHei UI</vt:lpstr>
      <vt:lpstr>ＭＳ Ｐゴシック</vt:lpstr>
      <vt:lpstr>ＭＳ Ｐゴシック</vt:lpstr>
      <vt:lpstr>黑体</vt:lpstr>
      <vt:lpstr>宋体</vt:lpstr>
      <vt:lpstr>华文细黑</vt:lpstr>
      <vt:lpstr>方正兰亭细黑_GBK</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Estimating QoS with ML Filip Krasniqi, Jocelyne Elias and Jérémie Leguay         17/07/2019</vt:lpstr>
      <vt:lpstr>Introduction</vt:lpstr>
      <vt:lpstr>Summary 28/05 and updates</vt:lpstr>
      <vt:lpstr>Step 1: Generate simulations (1/2)</vt:lpstr>
      <vt:lpstr>Step 1: Generate simulations (2/2): example</vt:lpstr>
      <vt:lpstr>Step 2: Simulation execution</vt:lpstr>
      <vt:lpstr>Recognized targets</vt:lpstr>
      <vt:lpstr>Recognized features</vt:lpstr>
      <vt:lpstr>Simulation outputs</vt:lpstr>
      <vt:lpstr>Step 3: build the dataset (1/2)</vt:lpstr>
      <vt:lpstr>Step 3: build the dataset (2/2)</vt:lpstr>
      <vt:lpstr>Learning</vt:lpstr>
      <vt:lpstr>Next steps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10377</cp:revision>
  <cp:lastPrinted>2019-05-24T12:55:07Z</cp:lastPrinted>
  <dcterms:created xsi:type="dcterms:W3CDTF">2015-01-15T13:44:33Z</dcterms:created>
  <dcterms:modified xsi:type="dcterms:W3CDTF">2019-07-17T11:46:43Z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1558599651</vt:lpwstr>
  </property>
</Properties>
</file>